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2" r:id="rId2"/>
    <p:sldId id="256" r:id="rId3"/>
    <p:sldId id="257" r:id="rId4"/>
    <p:sldId id="258" r:id="rId5"/>
    <p:sldId id="305" r:id="rId6"/>
    <p:sldId id="259" r:id="rId7"/>
    <p:sldId id="261" r:id="rId8"/>
    <p:sldId id="262" r:id="rId9"/>
    <p:sldId id="265" r:id="rId10"/>
    <p:sldId id="264" r:id="rId11"/>
    <p:sldId id="267" r:id="rId12"/>
    <p:sldId id="269" r:id="rId13"/>
    <p:sldId id="306" r:id="rId14"/>
    <p:sldId id="270" r:id="rId15"/>
    <p:sldId id="307" r:id="rId16"/>
    <p:sldId id="272" r:id="rId17"/>
    <p:sldId id="309" r:id="rId18"/>
    <p:sldId id="274" r:id="rId19"/>
    <p:sldId id="279" r:id="rId20"/>
    <p:sldId id="277" r:id="rId21"/>
    <p:sldId id="278" r:id="rId22"/>
    <p:sldId id="282" r:id="rId23"/>
    <p:sldId id="280" r:id="rId24"/>
    <p:sldId id="286" r:id="rId25"/>
    <p:sldId id="283" r:id="rId26"/>
    <p:sldId id="284" r:id="rId27"/>
    <p:sldId id="285" r:id="rId28"/>
    <p:sldId id="290" r:id="rId29"/>
    <p:sldId id="287" r:id="rId30"/>
    <p:sldId id="288" r:id="rId31"/>
    <p:sldId id="299" r:id="rId32"/>
    <p:sldId id="302" r:id="rId33"/>
    <p:sldId id="300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13" r:id="rId4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39" autoAdjust="0"/>
  </p:normalViewPr>
  <p:slideViewPr>
    <p:cSldViewPr snapToGrid="0" snapToObjects="1">
      <p:cViewPr>
        <p:scale>
          <a:sx n="112" d="100"/>
          <a:sy n="112" d="100"/>
        </p:scale>
        <p:origin x="-696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9FA41-6190-E749-A2E6-E8EF071C895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B8A10-79E2-A745-8249-E328B17195E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/>
              <a:cs typeface="Times New Roman"/>
            </a:rPr>
            <a:t>Комплексная диагностика психофизических особенностей развития и возможностей обучающихся с целью определения необходимости создания условий при проведении ГИА</a:t>
          </a:r>
          <a:endParaRPr lang="ru-RU" sz="18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BEE706A-68F4-294A-BB52-4FA7785A440B}" type="parTrans" cxnId="{CA3FC5E3-A1E5-5E4E-9A95-2976BD755DC4}">
      <dgm:prSet/>
      <dgm:spPr/>
      <dgm:t>
        <a:bodyPr/>
        <a:lstStyle/>
        <a:p>
          <a:endParaRPr lang="ru-RU"/>
        </a:p>
      </dgm:t>
    </dgm:pt>
    <dgm:pt modelId="{0955746C-2179-3B4B-B0DB-6BAE355953CE}" type="sibTrans" cxnId="{CA3FC5E3-A1E5-5E4E-9A95-2976BD755DC4}">
      <dgm:prSet/>
      <dgm:spPr/>
      <dgm:t>
        <a:bodyPr/>
        <a:lstStyle/>
        <a:p>
          <a:endParaRPr lang="ru-RU"/>
        </a:p>
      </dgm:t>
    </dgm:pt>
    <dgm:pt modelId="{C9DAD3B4-E077-1444-B0A3-50BE6BBE814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/>
              <a:cs typeface="Times New Roman"/>
            </a:rPr>
            <a:t>Подбор условий при проведении ГИА, учитывающих состояние здоровья, особенности психофизического развития, возможности обучающихся</a:t>
          </a:r>
          <a:endParaRPr lang="ru-RU" sz="18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173AD5B-C656-5943-BBF1-4ABE80F90365}" type="parTrans" cxnId="{0F6DCFD9-AC3C-A84C-8978-9DD179CF1D8A}">
      <dgm:prSet/>
      <dgm:spPr/>
      <dgm:t>
        <a:bodyPr/>
        <a:lstStyle/>
        <a:p>
          <a:endParaRPr lang="ru-RU"/>
        </a:p>
      </dgm:t>
    </dgm:pt>
    <dgm:pt modelId="{A62CE9B0-48AF-AA4F-B57D-4D94752D6DBA}" type="sibTrans" cxnId="{0F6DCFD9-AC3C-A84C-8978-9DD179CF1D8A}">
      <dgm:prSet/>
      <dgm:spPr/>
      <dgm:t>
        <a:bodyPr/>
        <a:lstStyle/>
        <a:p>
          <a:endParaRPr lang="ru-RU"/>
        </a:p>
      </dgm:t>
    </dgm:pt>
    <dgm:pt modelId="{C2798344-E35F-6D47-ADB0-C578066CE1B7}" type="pres">
      <dgm:prSet presAssocID="{4789FA41-6190-E749-A2E6-E8EF071C89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D95FFE-EF8B-6647-85DD-77CA69AD42D8}" type="pres">
      <dgm:prSet presAssocID="{A96B8A10-79E2-A745-8249-E328B17195EF}" presName="parentLin" presStyleCnt="0"/>
      <dgm:spPr/>
    </dgm:pt>
    <dgm:pt modelId="{B7941BCE-26D4-D046-A1B4-01CEA6CCAEEC}" type="pres">
      <dgm:prSet presAssocID="{A96B8A10-79E2-A745-8249-E328B17195E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D24DD10-8EED-274D-8413-95B3D1F6DB8D}" type="pres">
      <dgm:prSet presAssocID="{A96B8A10-79E2-A745-8249-E328B17195EF}" presName="parentText" presStyleLbl="node1" presStyleIdx="0" presStyleCnt="2" custScaleX="136434" custScaleY="164773" custLinFactNeighborX="-9804" custLinFactNeighborY="-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44647-1C19-7245-8118-FAE45F4E7728}" type="pres">
      <dgm:prSet presAssocID="{A96B8A10-79E2-A745-8249-E328B17195EF}" presName="negativeSpace" presStyleCnt="0"/>
      <dgm:spPr/>
    </dgm:pt>
    <dgm:pt modelId="{25421542-02FC-B342-937C-BDD6E64E1889}" type="pres">
      <dgm:prSet presAssocID="{A96B8A10-79E2-A745-8249-E328B17195EF}" presName="childText" presStyleLbl="conFgAcc1" presStyleIdx="0" presStyleCnt="2">
        <dgm:presLayoutVars>
          <dgm:bulletEnabled val="1"/>
        </dgm:presLayoutVars>
      </dgm:prSet>
      <dgm:spPr/>
    </dgm:pt>
    <dgm:pt modelId="{690AB9E4-2794-DD4E-B777-77B3E6B710CD}" type="pres">
      <dgm:prSet presAssocID="{0955746C-2179-3B4B-B0DB-6BAE355953CE}" presName="spaceBetweenRectangles" presStyleCnt="0"/>
      <dgm:spPr/>
    </dgm:pt>
    <dgm:pt modelId="{ABA26332-8D3B-5C47-BFD7-7E966D4528D4}" type="pres">
      <dgm:prSet presAssocID="{C9DAD3B4-E077-1444-B0A3-50BE6BBE8141}" presName="parentLin" presStyleCnt="0"/>
      <dgm:spPr/>
    </dgm:pt>
    <dgm:pt modelId="{B05FB40D-A75B-934D-8C39-B7DB421A5304}" type="pres">
      <dgm:prSet presAssocID="{C9DAD3B4-E077-1444-B0A3-50BE6BBE814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1FC5E9C-6CE2-6246-9750-568E9C50B334}" type="pres">
      <dgm:prSet presAssocID="{C9DAD3B4-E077-1444-B0A3-50BE6BBE8141}" presName="parentText" presStyleLbl="node1" presStyleIdx="1" presStyleCnt="2" custScaleX="142857" custLinFactNeighborX="-9804" custLinFactNeighborY="3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BC0A8-FCA3-8D48-BA90-58F349CB107E}" type="pres">
      <dgm:prSet presAssocID="{C9DAD3B4-E077-1444-B0A3-50BE6BBE8141}" presName="negativeSpace" presStyleCnt="0"/>
      <dgm:spPr/>
    </dgm:pt>
    <dgm:pt modelId="{44BB76C9-1606-DB42-AFB8-77BD55BBCE5E}" type="pres">
      <dgm:prSet presAssocID="{C9DAD3B4-E077-1444-B0A3-50BE6BBE814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A07F291-7DAC-FA45-AB54-B1447CF79645}" type="presOf" srcId="{4789FA41-6190-E749-A2E6-E8EF071C895F}" destId="{C2798344-E35F-6D47-ADB0-C578066CE1B7}" srcOrd="0" destOrd="0" presId="urn:microsoft.com/office/officeart/2005/8/layout/list1"/>
    <dgm:cxn modelId="{E27010EE-EF2F-8449-B126-CB66274C35ED}" type="presOf" srcId="{A96B8A10-79E2-A745-8249-E328B17195EF}" destId="{B7941BCE-26D4-D046-A1B4-01CEA6CCAEEC}" srcOrd="0" destOrd="0" presId="urn:microsoft.com/office/officeart/2005/8/layout/list1"/>
    <dgm:cxn modelId="{C14D58D9-113D-E84A-B01B-66AD65077545}" type="presOf" srcId="{A96B8A10-79E2-A745-8249-E328B17195EF}" destId="{7D24DD10-8EED-274D-8413-95B3D1F6DB8D}" srcOrd="1" destOrd="0" presId="urn:microsoft.com/office/officeart/2005/8/layout/list1"/>
    <dgm:cxn modelId="{CA3FC5E3-A1E5-5E4E-9A95-2976BD755DC4}" srcId="{4789FA41-6190-E749-A2E6-E8EF071C895F}" destId="{A96B8A10-79E2-A745-8249-E328B17195EF}" srcOrd="0" destOrd="0" parTransId="{3BEE706A-68F4-294A-BB52-4FA7785A440B}" sibTransId="{0955746C-2179-3B4B-B0DB-6BAE355953CE}"/>
    <dgm:cxn modelId="{0F6DCFD9-AC3C-A84C-8978-9DD179CF1D8A}" srcId="{4789FA41-6190-E749-A2E6-E8EF071C895F}" destId="{C9DAD3B4-E077-1444-B0A3-50BE6BBE8141}" srcOrd="1" destOrd="0" parTransId="{E173AD5B-C656-5943-BBF1-4ABE80F90365}" sibTransId="{A62CE9B0-48AF-AA4F-B57D-4D94752D6DBA}"/>
    <dgm:cxn modelId="{842BB44F-7D0B-A746-A0F9-22B9CF9CD35B}" type="presOf" srcId="{C9DAD3B4-E077-1444-B0A3-50BE6BBE8141}" destId="{B05FB40D-A75B-934D-8C39-B7DB421A5304}" srcOrd="0" destOrd="0" presId="urn:microsoft.com/office/officeart/2005/8/layout/list1"/>
    <dgm:cxn modelId="{8F6D14B9-D4E6-7D4B-9B9D-57A79F5650FC}" type="presOf" srcId="{C9DAD3B4-E077-1444-B0A3-50BE6BBE8141}" destId="{21FC5E9C-6CE2-6246-9750-568E9C50B334}" srcOrd="1" destOrd="0" presId="urn:microsoft.com/office/officeart/2005/8/layout/list1"/>
    <dgm:cxn modelId="{7240620F-21D3-B746-8957-BA99D6C26F84}" type="presParOf" srcId="{C2798344-E35F-6D47-ADB0-C578066CE1B7}" destId="{4AD95FFE-EF8B-6647-85DD-77CA69AD42D8}" srcOrd="0" destOrd="0" presId="urn:microsoft.com/office/officeart/2005/8/layout/list1"/>
    <dgm:cxn modelId="{98DDB4AC-253A-C746-AB90-933657753AD0}" type="presParOf" srcId="{4AD95FFE-EF8B-6647-85DD-77CA69AD42D8}" destId="{B7941BCE-26D4-D046-A1B4-01CEA6CCAEEC}" srcOrd="0" destOrd="0" presId="urn:microsoft.com/office/officeart/2005/8/layout/list1"/>
    <dgm:cxn modelId="{0E233CB6-3DEE-6947-8F70-347D2F38C572}" type="presParOf" srcId="{4AD95FFE-EF8B-6647-85DD-77CA69AD42D8}" destId="{7D24DD10-8EED-274D-8413-95B3D1F6DB8D}" srcOrd="1" destOrd="0" presId="urn:microsoft.com/office/officeart/2005/8/layout/list1"/>
    <dgm:cxn modelId="{814619C9-AE0F-B344-A651-DB57644CDFC3}" type="presParOf" srcId="{C2798344-E35F-6D47-ADB0-C578066CE1B7}" destId="{19A44647-1C19-7245-8118-FAE45F4E7728}" srcOrd="1" destOrd="0" presId="urn:microsoft.com/office/officeart/2005/8/layout/list1"/>
    <dgm:cxn modelId="{2A243852-BB95-B24D-9011-E2188C942396}" type="presParOf" srcId="{C2798344-E35F-6D47-ADB0-C578066CE1B7}" destId="{25421542-02FC-B342-937C-BDD6E64E1889}" srcOrd="2" destOrd="0" presId="urn:microsoft.com/office/officeart/2005/8/layout/list1"/>
    <dgm:cxn modelId="{A969AC81-7620-AF47-A4DC-E9F8126DF8AC}" type="presParOf" srcId="{C2798344-E35F-6D47-ADB0-C578066CE1B7}" destId="{690AB9E4-2794-DD4E-B777-77B3E6B710CD}" srcOrd="3" destOrd="0" presId="urn:microsoft.com/office/officeart/2005/8/layout/list1"/>
    <dgm:cxn modelId="{47518EF3-D112-2048-BCA6-9E97BB7CF172}" type="presParOf" srcId="{C2798344-E35F-6D47-ADB0-C578066CE1B7}" destId="{ABA26332-8D3B-5C47-BFD7-7E966D4528D4}" srcOrd="4" destOrd="0" presId="urn:microsoft.com/office/officeart/2005/8/layout/list1"/>
    <dgm:cxn modelId="{0CC9E022-1BC9-C743-B397-F1A6A9B41765}" type="presParOf" srcId="{ABA26332-8D3B-5C47-BFD7-7E966D4528D4}" destId="{B05FB40D-A75B-934D-8C39-B7DB421A5304}" srcOrd="0" destOrd="0" presId="urn:microsoft.com/office/officeart/2005/8/layout/list1"/>
    <dgm:cxn modelId="{D4B900ED-018B-F440-90AF-DF7D32B9BFE4}" type="presParOf" srcId="{ABA26332-8D3B-5C47-BFD7-7E966D4528D4}" destId="{21FC5E9C-6CE2-6246-9750-568E9C50B334}" srcOrd="1" destOrd="0" presId="urn:microsoft.com/office/officeart/2005/8/layout/list1"/>
    <dgm:cxn modelId="{5B43B0E9-E90A-F346-9376-1C3896D1A9AC}" type="presParOf" srcId="{C2798344-E35F-6D47-ADB0-C578066CE1B7}" destId="{276BC0A8-FCA3-8D48-BA90-58F349CB107E}" srcOrd="5" destOrd="0" presId="urn:microsoft.com/office/officeart/2005/8/layout/list1"/>
    <dgm:cxn modelId="{30AFC6C1-2167-444E-8C39-D3891F3CBA66}" type="presParOf" srcId="{C2798344-E35F-6D47-ADB0-C578066CE1B7}" destId="{44BB76C9-1606-DB42-AFB8-77BD55BBCE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05637-4F18-6D48-9D17-F6F719F44233}" type="doc">
      <dgm:prSet loTypeId="urn:microsoft.com/office/officeart/2008/layout/AlternatingPictureBlock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EF548-2AD1-1E40-9CC1-F0D12BA6BA2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rPr>
            <a:t>Обучающиеся с ОВЗ 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/>
            <a:cs typeface="Times New Roman"/>
          </a:endParaRPr>
        </a:p>
      </dgm:t>
    </dgm:pt>
    <dgm:pt modelId="{64BC9B5E-9D2A-3248-AFF5-2B8A913EE12B}" type="parTrans" cxnId="{99C50A81-4CFB-A247-B543-10413BABCE46}">
      <dgm:prSet/>
      <dgm:spPr/>
      <dgm:t>
        <a:bodyPr/>
        <a:lstStyle/>
        <a:p>
          <a:endParaRPr lang="ru-RU" sz="2000"/>
        </a:p>
      </dgm:t>
    </dgm:pt>
    <dgm:pt modelId="{97C9630B-086C-A945-B75D-CF3892839E50}" type="sibTrans" cxnId="{99C50A81-4CFB-A247-B543-10413BABCE46}">
      <dgm:prSet/>
      <dgm:spPr/>
      <dgm:t>
        <a:bodyPr/>
        <a:lstStyle/>
        <a:p>
          <a:endParaRPr lang="ru-RU" sz="2000"/>
        </a:p>
      </dgm:t>
    </dgm:pt>
    <dgm:pt modelId="{DAE69A6F-2E52-2E41-8D1F-67C2DF61746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rPr>
            <a:t>Дети-инвалиды, инвалиды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/>
            <a:cs typeface="Times New Roman"/>
          </a:endParaRPr>
        </a:p>
      </dgm:t>
    </dgm:pt>
    <dgm:pt modelId="{D2A81348-0120-E640-AF82-AB61B73BCF20}" type="parTrans" cxnId="{841919EC-C064-9249-AE6C-64BA1AFA494B}">
      <dgm:prSet/>
      <dgm:spPr/>
      <dgm:t>
        <a:bodyPr/>
        <a:lstStyle/>
        <a:p>
          <a:endParaRPr lang="ru-RU" sz="2000"/>
        </a:p>
      </dgm:t>
    </dgm:pt>
    <dgm:pt modelId="{491AFFEB-EA95-8E4A-A1E7-7D458FCE3DCE}" type="sibTrans" cxnId="{841919EC-C064-9249-AE6C-64BA1AFA494B}">
      <dgm:prSet/>
      <dgm:spPr/>
      <dgm:t>
        <a:bodyPr/>
        <a:lstStyle/>
        <a:p>
          <a:endParaRPr lang="ru-RU" sz="2000"/>
        </a:p>
      </dgm:t>
    </dgm:pt>
    <dgm:pt modelId="{75BA38E5-47CB-B345-BAD8-CF2C5A02802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rPr>
            <a:t>Обучающиеся на дому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/>
            <a:cs typeface="Times New Roman"/>
          </a:endParaRPr>
        </a:p>
      </dgm:t>
    </dgm:pt>
    <dgm:pt modelId="{ADB0DEA7-CF4A-8644-BF2D-250FB01839DA}" type="parTrans" cxnId="{9BA6E386-5E6B-BD45-97DC-143A140BD244}">
      <dgm:prSet/>
      <dgm:spPr/>
      <dgm:t>
        <a:bodyPr/>
        <a:lstStyle/>
        <a:p>
          <a:endParaRPr lang="ru-RU" sz="2000"/>
        </a:p>
      </dgm:t>
    </dgm:pt>
    <dgm:pt modelId="{2508EA7E-9F83-2447-ADCA-1EC7DDD7AB17}" type="sibTrans" cxnId="{9BA6E386-5E6B-BD45-97DC-143A140BD244}">
      <dgm:prSet/>
      <dgm:spPr/>
      <dgm:t>
        <a:bodyPr/>
        <a:lstStyle/>
        <a:p>
          <a:endParaRPr lang="ru-RU" sz="2000"/>
        </a:p>
      </dgm:t>
    </dgm:pt>
    <dgm:pt modelId="{A13CF4F3-D7DB-6544-B063-CFDF68E9BE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rPr>
            <a:t>Обучающиеся в медицинских организациях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/>
            <a:cs typeface="Times New Roman"/>
          </a:endParaRPr>
        </a:p>
      </dgm:t>
    </dgm:pt>
    <dgm:pt modelId="{449B4B13-9926-A044-A801-C9FDC7143728}" type="parTrans" cxnId="{3F993F1A-8426-BF4A-BB7A-885FEBFD6E0F}">
      <dgm:prSet/>
      <dgm:spPr/>
      <dgm:t>
        <a:bodyPr/>
        <a:lstStyle/>
        <a:p>
          <a:endParaRPr lang="ru-RU" sz="2000"/>
        </a:p>
      </dgm:t>
    </dgm:pt>
    <dgm:pt modelId="{E98D7F5D-8BF6-AA4F-A023-92021CB023C5}" type="sibTrans" cxnId="{3F993F1A-8426-BF4A-BB7A-885FEBFD6E0F}">
      <dgm:prSet/>
      <dgm:spPr/>
      <dgm:t>
        <a:bodyPr/>
        <a:lstStyle/>
        <a:p>
          <a:endParaRPr lang="ru-RU" sz="2000"/>
        </a:p>
      </dgm:t>
    </dgm:pt>
    <dgm:pt modelId="{6CED9CC7-A3C9-6B49-BE51-55CDECD8F365}" type="pres">
      <dgm:prSet presAssocID="{F7405637-4F18-6D48-9D17-F6F719F4423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0B5097-B72D-1948-9C00-37959122FFE0}" type="pres">
      <dgm:prSet presAssocID="{757EF548-2AD1-1E40-9CC1-F0D12BA6BA26}" presName="comp" presStyleCnt="0"/>
      <dgm:spPr/>
    </dgm:pt>
    <dgm:pt modelId="{78E8DF9F-2401-4840-B671-A0FE3DBFEB6F}" type="pres">
      <dgm:prSet presAssocID="{757EF548-2AD1-1E40-9CC1-F0D12BA6BA26}" presName="rect2" presStyleLbl="node1" presStyleIdx="0" presStyleCnt="4" custScaleX="150827" custLinFactNeighborX="27609" custLinFactNeighborY="-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17E62-C6A2-8741-A96D-5EA1FDDDC108}" type="pres">
      <dgm:prSet presAssocID="{757EF548-2AD1-1E40-9CC1-F0D12BA6BA26}" presName="rect1" presStyleLbl="ln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A7E858-257E-3744-83B3-81305CF64849}" type="pres">
      <dgm:prSet presAssocID="{97C9630B-086C-A945-B75D-CF3892839E50}" presName="sibTrans" presStyleCnt="0"/>
      <dgm:spPr/>
    </dgm:pt>
    <dgm:pt modelId="{BBC0F8FF-F1FE-B34B-852E-10BA59A32002}" type="pres">
      <dgm:prSet presAssocID="{DAE69A6F-2E52-2E41-8D1F-67C2DF61746A}" presName="comp" presStyleCnt="0"/>
      <dgm:spPr/>
    </dgm:pt>
    <dgm:pt modelId="{8964880C-0AD6-C347-A96D-56D5CFEF77C6}" type="pres">
      <dgm:prSet presAssocID="{DAE69A6F-2E52-2E41-8D1F-67C2DF61746A}" presName="rect2" presStyleLbl="node1" presStyleIdx="1" presStyleCnt="4" custScaleX="173138" custLinFactNeighborX="-31377" custLinFactNeighborY="5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410E7-B453-0649-8D37-FCFB65DE0F1B}" type="pres">
      <dgm:prSet presAssocID="{DAE69A6F-2E52-2E41-8D1F-67C2DF61746A}" presName="rect1" presStyleLbl="lnNode1" presStyleIdx="1" presStyleCnt="4" custLinFactNeighborX="28078" custLinFactNeighborY="652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B0D5FF-24D5-354F-826C-C47E3D616694}" type="pres">
      <dgm:prSet presAssocID="{491AFFEB-EA95-8E4A-A1E7-7D458FCE3DCE}" presName="sibTrans" presStyleCnt="0"/>
      <dgm:spPr/>
    </dgm:pt>
    <dgm:pt modelId="{B8E83807-5B1B-6C4D-9576-DE888F329BB9}" type="pres">
      <dgm:prSet presAssocID="{75BA38E5-47CB-B345-BAD8-CF2C5A028024}" presName="comp" presStyleCnt="0"/>
      <dgm:spPr/>
    </dgm:pt>
    <dgm:pt modelId="{2D057CE1-C01D-CB47-B52D-B64025A45DBB}" type="pres">
      <dgm:prSet presAssocID="{75BA38E5-47CB-B345-BAD8-CF2C5A028024}" presName="rect2" presStyleLbl="node1" presStyleIdx="2" presStyleCnt="4" custScaleX="193202" custLinFactNeighborX="48154" custLinFactNeighborY="-2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4D207-D2AA-554C-8995-865DB8542FDA}" type="pres">
      <dgm:prSet presAssocID="{75BA38E5-47CB-B345-BAD8-CF2C5A028024}" presName="rect1" presStyleLbl="ln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0A031D-91A2-A443-9525-7EC2ED61F9CA}" type="pres">
      <dgm:prSet presAssocID="{2508EA7E-9F83-2447-ADCA-1EC7DDD7AB17}" presName="sibTrans" presStyleCnt="0"/>
      <dgm:spPr/>
    </dgm:pt>
    <dgm:pt modelId="{104A7795-3855-134F-BA2D-2AB310AC8705}" type="pres">
      <dgm:prSet presAssocID="{A13CF4F3-D7DB-6544-B063-CFDF68E9BE1E}" presName="comp" presStyleCnt="0"/>
      <dgm:spPr/>
    </dgm:pt>
    <dgm:pt modelId="{8A4F21DA-7D44-D045-B1F8-8FD1DF0DCB4A}" type="pres">
      <dgm:prSet presAssocID="{A13CF4F3-D7DB-6544-B063-CFDF68E9BE1E}" presName="rect2" presStyleLbl="node1" presStyleIdx="3" presStyleCnt="4" custScaleX="216930" custLinFactNeighborX="-45586" custLinFactNeighborY="2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D159C-90AF-2F4F-A755-802D75E73D1C}" type="pres">
      <dgm:prSet presAssocID="{A13CF4F3-D7DB-6544-B063-CFDF68E9BE1E}" presName="rect1" presStyleLbl="lnNode1" presStyleIdx="3" presStyleCnt="4" custLinFactNeighborX="42169" custLinFactNeighborY="2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7B9C871-CCA6-BD4F-B063-5F84679CCFD1}" type="presOf" srcId="{DAE69A6F-2E52-2E41-8D1F-67C2DF61746A}" destId="{8964880C-0AD6-C347-A96D-56D5CFEF77C6}" srcOrd="0" destOrd="0" presId="urn:microsoft.com/office/officeart/2008/layout/AlternatingPictureBlocks"/>
    <dgm:cxn modelId="{99C50A81-4CFB-A247-B543-10413BABCE46}" srcId="{F7405637-4F18-6D48-9D17-F6F719F44233}" destId="{757EF548-2AD1-1E40-9CC1-F0D12BA6BA26}" srcOrd="0" destOrd="0" parTransId="{64BC9B5E-9D2A-3248-AFF5-2B8A913EE12B}" sibTransId="{97C9630B-086C-A945-B75D-CF3892839E50}"/>
    <dgm:cxn modelId="{B67BB7D2-9316-2A4A-9619-06C23A953E38}" type="presOf" srcId="{A13CF4F3-D7DB-6544-B063-CFDF68E9BE1E}" destId="{8A4F21DA-7D44-D045-B1F8-8FD1DF0DCB4A}" srcOrd="0" destOrd="0" presId="urn:microsoft.com/office/officeart/2008/layout/AlternatingPictureBlocks"/>
    <dgm:cxn modelId="{3F993F1A-8426-BF4A-BB7A-885FEBFD6E0F}" srcId="{F7405637-4F18-6D48-9D17-F6F719F44233}" destId="{A13CF4F3-D7DB-6544-B063-CFDF68E9BE1E}" srcOrd="3" destOrd="0" parTransId="{449B4B13-9926-A044-A801-C9FDC7143728}" sibTransId="{E98D7F5D-8BF6-AA4F-A023-92021CB023C5}"/>
    <dgm:cxn modelId="{841919EC-C064-9249-AE6C-64BA1AFA494B}" srcId="{F7405637-4F18-6D48-9D17-F6F719F44233}" destId="{DAE69A6F-2E52-2E41-8D1F-67C2DF61746A}" srcOrd="1" destOrd="0" parTransId="{D2A81348-0120-E640-AF82-AB61B73BCF20}" sibTransId="{491AFFEB-EA95-8E4A-A1E7-7D458FCE3DCE}"/>
    <dgm:cxn modelId="{8AE33ED2-0112-B24C-AB0D-830A3C9334F2}" type="presOf" srcId="{75BA38E5-47CB-B345-BAD8-CF2C5A028024}" destId="{2D057CE1-C01D-CB47-B52D-B64025A45DBB}" srcOrd="0" destOrd="0" presId="urn:microsoft.com/office/officeart/2008/layout/AlternatingPictureBlocks"/>
    <dgm:cxn modelId="{9BA6E386-5E6B-BD45-97DC-143A140BD244}" srcId="{F7405637-4F18-6D48-9D17-F6F719F44233}" destId="{75BA38E5-47CB-B345-BAD8-CF2C5A028024}" srcOrd="2" destOrd="0" parTransId="{ADB0DEA7-CF4A-8644-BF2D-250FB01839DA}" sibTransId="{2508EA7E-9F83-2447-ADCA-1EC7DDD7AB17}"/>
    <dgm:cxn modelId="{11778541-5E89-FB4B-85D8-63A630C71010}" type="presOf" srcId="{F7405637-4F18-6D48-9D17-F6F719F44233}" destId="{6CED9CC7-A3C9-6B49-BE51-55CDECD8F365}" srcOrd="0" destOrd="0" presId="urn:microsoft.com/office/officeart/2008/layout/AlternatingPictureBlocks"/>
    <dgm:cxn modelId="{8126A689-4FBA-7640-9795-0E779AD510D1}" type="presOf" srcId="{757EF548-2AD1-1E40-9CC1-F0D12BA6BA26}" destId="{78E8DF9F-2401-4840-B671-A0FE3DBFEB6F}" srcOrd="0" destOrd="0" presId="urn:microsoft.com/office/officeart/2008/layout/AlternatingPictureBlocks"/>
    <dgm:cxn modelId="{8D76FE68-BD2D-3044-9DF9-86E0D3A7F474}" type="presParOf" srcId="{6CED9CC7-A3C9-6B49-BE51-55CDECD8F365}" destId="{490B5097-B72D-1948-9C00-37959122FFE0}" srcOrd="0" destOrd="0" presId="urn:microsoft.com/office/officeart/2008/layout/AlternatingPictureBlocks"/>
    <dgm:cxn modelId="{21478EFD-65AC-B34D-954B-5BF92A930B07}" type="presParOf" srcId="{490B5097-B72D-1948-9C00-37959122FFE0}" destId="{78E8DF9F-2401-4840-B671-A0FE3DBFEB6F}" srcOrd="0" destOrd="0" presId="urn:microsoft.com/office/officeart/2008/layout/AlternatingPictureBlocks"/>
    <dgm:cxn modelId="{3FCFD542-3046-5648-87DF-B3955C591937}" type="presParOf" srcId="{490B5097-B72D-1948-9C00-37959122FFE0}" destId="{5DA17E62-C6A2-8741-A96D-5EA1FDDDC108}" srcOrd="1" destOrd="0" presId="urn:microsoft.com/office/officeart/2008/layout/AlternatingPictureBlocks"/>
    <dgm:cxn modelId="{CAA62477-5574-A841-AC2F-268EAE326786}" type="presParOf" srcId="{6CED9CC7-A3C9-6B49-BE51-55CDECD8F365}" destId="{60A7E858-257E-3744-83B3-81305CF64849}" srcOrd="1" destOrd="0" presId="urn:microsoft.com/office/officeart/2008/layout/AlternatingPictureBlocks"/>
    <dgm:cxn modelId="{966397F8-D1F0-1340-BA7D-F6109A993488}" type="presParOf" srcId="{6CED9CC7-A3C9-6B49-BE51-55CDECD8F365}" destId="{BBC0F8FF-F1FE-B34B-852E-10BA59A32002}" srcOrd="2" destOrd="0" presId="urn:microsoft.com/office/officeart/2008/layout/AlternatingPictureBlocks"/>
    <dgm:cxn modelId="{DFED7009-A583-7440-A3E0-42178F0DA4A5}" type="presParOf" srcId="{BBC0F8FF-F1FE-B34B-852E-10BA59A32002}" destId="{8964880C-0AD6-C347-A96D-56D5CFEF77C6}" srcOrd="0" destOrd="0" presId="urn:microsoft.com/office/officeart/2008/layout/AlternatingPictureBlocks"/>
    <dgm:cxn modelId="{1D62B376-2064-3C47-BFCD-16CFAE68B0D8}" type="presParOf" srcId="{BBC0F8FF-F1FE-B34B-852E-10BA59A32002}" destId="{39D410E7-B453-0649-8D37-FCFB65DE0F1B}" srcOrd="1" destOrd="0" presId="urn:microsoft.com/office/officeart/2008/layout/AlternatingPictureBlocks"/>
    <dgm:cxn modelId="{AFD58F54-1A2E-D94B-A0A4-4CF8824E1F05}" type="presParOf" srcId="{6CED9CC7-A3C9-6B49-BE51-55CDECD8F365}" destId="{5AB0D5FF-24D5-354F-826C-C47E3D616694}" srcOrd="3" destOrd="0" presId="urn:microsoft.com/office/officeart/2008/layout/AlternatingPictureBlocks"/>
    <dgm:cxn modelId="{DA6797BE-2EB7-5646-B400-482C29DFCA9F}" type="presParOf" srcId="{6CED9CC7-A3C9-6B49-BE51-55CDECD8F365}" destId="{B8E83807-5B1B-6C4D-9576-DE888F329BB9}" srcOrd="4" destOrd="0" presId="urn:microsoft.com/office/officeart/2008/layout/AlternatingPictureBlocks"/>
    <dgm:cxn modelId="{7D12B8DC-B9EC-8147-85C8-C9F66F1EC138}" type="presParOf" srcId="{B8E83807-5B1B-6C4D-9576-DE888F329BB9}" destId="{2D057CE1-C01D-CB47-B52D-B64025A45DBB}" srcOrd="0" destOrd="0" presId="urn:microsoft.com/office/officeart/2008/layout/AlternatingPictureBlocks"/>
    <dgm:cxn modelId="{188C483B-144E-154A-80D1-D44C4D29903A}" type="presParOf" srcId="{B8E83807-5B1B-6C4D-9576-DE888F329BB9}" destId="{DB44D207-D2AA-554C-8995-865DB8542FDA}" srcOrd="1" destOrd="0" presId="urn:microsoft.com/office/officeart/2008/layout/AlternatingPictureBlocks"/>
    <dgm:cxn modelId="{3349FC0A-6535-F04D-AEDE-56E8CA94D9D8}" type="presParOf" srcId="{6CED9CC7-A3C9-6B49-BE51-55CDECD8F365}" destId="{7B0A031D-91A2-A443-9525-7EC2ED61F9CA}" srcOrd="5" destOrd="0" presId="urn:microsoft.com/office/officeart/2008/layout/AlternatingPictureBlocks"/>
    <dgm:cxn modelId="{8007675C-003C-BF46-AA6C-82AAA044645F}" type="presParOf" srcId="{6CED9CC7-A3C9-6B49-BE51-55CDECD8F365}" destId="{104A7795-3855-134F-BA2D-2AB310AC8705}" srcOrd="6" destOrd="0" presId="urn:microsoft.com/office/officeart/2008/layout/AlternatingPictureBlocks"/>
    <dgm:cxn modelId="{F6587C06-E672-5A48-AF0D-7A17C146FAD9}" type="presParOf" srcId="{104A7795-3855-134F-BA2D-2AB310AC8705}" destId="{8A4F21DA-7D44-D045-B1F8-8FD1DF0DCB4A}" srcOrd="0" destOrd="0" presId="urn:microsoft.com/office/officeart/2008/layout/AlternatingPictureBlocks"/>
    <dgm:cxn modelId="{F426C4C3-9A4B-B94F-8A3C-61294D388177}" type="presParOf" srcId="{104A7795-3855-134F-BA2D-2AB310AC8705}" destId="{120D159C-90AF-2F4F-A755-802D75E73D1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3568A2-4C62-482C-91DF-D5FEE26C4F33}" type="doc">
      <dgm:prSet loTypeId="urn:microsoft.com/office/officeart/2008/layout/PictureStrips" loCatId="list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8849E24-90B9-4661-B180-13DDB1174256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latin typeface="Times New Roman"/>
              <a:cs typeface="Times New Roman"/>
            </a:rPr>
            <a:t>Дети-инвалиды, инвалиды</a:t>
          </a:r>
          <a:endParaRPr lang="ru-RU" sz="2000" b="0" dirty="0">
            <a:solidFill>
              <a:srgbClr val="002060"/>
            </a:solidFill>
            <a:latin typeface="Times New Roman"/>
            <a:cs typeface="Times New Roman"/>
          </a:endParaRPr>
        </a:p>
      </dgm:t>
    </dgm:pt>
    <dgm:pt modelId="{4685040B-8443-468A-AC61-3E677C3A8958}" type="parTrans" cxnId="{67DFA6CE-253F-4BAF-9117-53B7253EF1C3}">
      <dgm:prSet/>
      <dgm:spPr/>
      <dgm:t>
        <a:bodyPr/>
        <a:lstStyle/>
        <a:p>
          <a:endParaRPr lang="ru-RU" sz="2000" b="1">
            <a:latin typeface="Times New Roman"/>
            <a:cs typeface="Times New Roman"/>
          </a:endParaRPr>
        </a:p>
      </dgm:t>
    </dgm:pt>
    <dgm:pt modelId="{1CBA0271-20FF-4B6F-A02C-8193400D5FC2}" type="sibTrans" cxnId="{67DFA6CE-253F-4BAF-9117-53B7253EF1C3}">
      <dgm:prSet/>
      <dgm:spPr/>
      <dgm:t>
        <a:bodyPr/>
        <a:lstStyle/>
        <a:p>
          <a:endParaRPr lang="ru-RU" sz="2000" b="1">
            <a:latin typeface="Times New Roman"/>
            <a:cs typeface="Times New Roman"/>
          </a:endParaRPr>
        </a:p>
      </dgm:t>
    </dgm:pt>
    <dgm:pt modelId="{A195C957-FFE2-4F0E-A417-BFD9954ADB35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latin typeface="Times New Roman"/>
              <a:cs typeface="Times New Roman"/>
            </a:rPr>
            <a:t>Обучающиеся с ограниченными возможностями здоровья</a:t>
          </a:r>
          <a:endParaRPr lang="ru-RU" sz="2000" b="0" dirty="0">
            <a:solidFill>
              <a:srgbClr val="002060"/>
            </a:solidFill>
            <a:latin typeface="Times New Roman"/>
            <a:cs typeface="Times New Roman"/>
          </a:endParaRPr>
        </a:p>
      </dgm:t>
    </dgm:pt>
    <dgm:pt modelId="{63A60619-3282-4C1A-9586-2099FCFEB89B}" type="parTrans" cxnId="{713D5232-6C23-4645-B1A1-3423F44585CD}">
      <dgm:prSet/>
      <dgm:spPr/>
      <dgm:t>
        <a:bodyPr/>
        <a:lstStyle/>
        <a:p>
          <a:endParaRPr lang="ru-RU" sz="2000" b="1">
            <a:latin typeface="Times New Roman"/>
            <a:cs typeface="Times New Roman"/>
          </a:endParaRPr>
        </a:p>
      </dgm:t>
    </dgm:pt>
    <dgm:pt modelId="{4EAD19ED-590C-48FB-8413-291732EE5EEE}" type="sibTrans" cxnId="{713D5232-6C23-4645-B1A1-3423F44585CD}">
      <dgm:prSet/>
      <dgm:spPr/>
      <dgm:t>
        <a:bodyPr/>
        <a:lstStyle/>
        <a:p>
          <a:endParaRPr lang="ru-RU" sz="2000" b="1">
            <a:latin typeface="Times New Roman"/>
            <a:cs typeface="Times New Roman"/>
          </a:endParaRPr>
        </a:p>
      </dgm:t>
    </dgm:pt>
    <dgm:pt modelId="{6A1091F0-8508-8C46-8E05-F7F8F2859966}" type="pres">
      <dgm:prSet presAssocID="{003568A2-4C62-482C-91DF-D5FEE26C4F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21AB51-6953-FA49-A558-7D0E94E468B5}" type="pres">
      <dgm:prSet presAssocID="{88849E24-90B9-4661-B180-13DDB1174256}" presName="composite" presStyleCnt="0"/>
      <dgm:spPr/>
    </dgm:pt>
    <dgm:pt modelId="{73D38750-65FE-AB49-AD56-F470DF273E45}" type="pres">
      <dgm:prSet presAssocID="{88849E24-90B9-4661-B180-13DDB1174256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BDFE2-C6D5-B047-AF18-A593A4E6C3B3}" type="pres">
      <dgm:prSet presAssocID="{88849E24-90B9-4661-B180-13DDB1174256}" presName="rect2" presStyleLbl="fgImgPlace1" presStyleIdx="0" presStyleCnt="2" custScaleY="578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60A196-F248-8F4E-AAA4-07CA0988F739}" type="pres">
      <dgm:prSet presAssocID="{1CBA0271-20FF-4B6F-A02C-8193400D5FC2}" presName="sibTrans" presStyleCnt="0"/>
      <dgm:spPr/>
    </dgm:pt>
    <dgm:pt modelId="{ACC314F4-949F-4940-9753-D7891B2E56C3}" type="pres">
      <dgm:prSet presAssocID="{A195C957-FFE2-4F0E-A417-BFD9954ADB35}" presName="composite" presStyleCnt="0"/>
      <dgm:spPr/>
    </dgm:pt>
    <dgm:pt modelId="{53751E37-6911-B44D-B134-0E4ADEDC8844}" type="pres">
      <dgm:prSet presAssocID="{A195C957-FFE2-4F0E-A417-BFD9954ADB35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242A4-3D6D-154B-A3C8-34523CD40A99}" type="pres">
      <dgm:prSet presAssocID="{A195C957-FFE2-4F0E-A417-BFD9954ADB35}" presName="rect2" presStyleLbl="fgImgPlace1" presStyleIdx="1" presStyleCnt="2" custScaleY="5823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13D5232-6C23-4645-B1A1-3423F44585CD}" srcId="{003568A2-4C62-482C-91DF-D5FEE26C4F33}" destId="{A195C957-FFE2-4F0E-A417-BFD9954ADB35}" srcOrd="1" destOrd="0" parTransId="{63A60619-3282-4C1A-9586-2099FCFEB89B}" sibTransId="{4EAD19ED-590C-48FB-8413-291732EE5EEE}"/>
    <dgm:cxn modelId="{FB40E59D-DAA6-6841-8F75-DE088823F71F}" type="presOf" srcId="{003568A2-4C62-482C-91DF-D5FEE26C4F33}" destId="{6A1091F0-8508-8C46-8E05-F7F8F2859966}" srcOrd="0" destOrd="0" presId="urn:microsoft.com/office/officeart/2008/layout/PictureStrips"/>
    <dgm:cxn modelId="{0DEA97AB-7258-D44B-81E1-25040326443F}" type="presOf" srcId="{88849E24-90B9-4661-B180-13DDB1174256}" destId="{73D38750-65FE-AB49-AD56-F470DF273E45}" srcOrd="0" destOrd="0" presId="urn:microsoft.com/office/officeart/2008/layout/PictureStrips"/>
    <dgm:cxn modelId="{67DFA6CE-253F-4BAF-9117-53B7253EF1C3}" srcId="{003568A2-4C62-482C-91DF-D5FEE26C4F33}" destId="{88849E24-90B9-4661-B180-13DDB1174256}" srcOrd="0" destOrd="0" parTransId="{4685040B-8443-468A-AC61-3E677C3A8958}" sibTransId="{1CBA0271-20FF-4B6F-A02C-8193400D5FC2}"/>
    <dgm:cxn modelId="{A8535A73-4E71-D747-A559-8080AA20631B}" type="presOf" srcId="{A195C957-FFE2-4F0E-A417-BFD9954ADB35}" destId="{53751E37-6911-B44D-B134-0E4ADEDC8844}" srcOrd="0" destOrd="0" presId="urn:microsoft.com/office/officeart/2008/layout/PictureStrips"/>
    <dgm:cxn modelId="{553FA093-5B90-8548-8A31-D0C01059B414}" type="presParOf" srcId="{6A1091F0-8508-8C46-8E05-F7F8F2859966}" destId="{C821AB51-6953-FA49-A558-7D0E94E468B5}" srcOrd="0" destOrd="0" presId="urn:microsoft.com/office/officeart/2008/layout/PictureStrips"/>
    <dgm:cxn modelId="{55E23463-B841-3F4E-AEAE-3224DFF033F5}" type="presParOf" srcId="{C821AB51-6953-FA49-A558-7D0E94E468B5}" destId="{73D38750-65FE-AB49-AD56-F470DF273E45}" srcOrd="0" destOrd="0" presId="urn:microsoft.com/office/officeart/2008/layout/PictureStrips"/>
    <dgm:cxn modelId="{7BEF26BD-825E-F04B-87CD-0F673022997A}" type="presParOf" srcId="{C821AB51-6953-FA49-A558-7D0E94E468B5}" destId="{B5FBDFE2-C6D5-B047-AF18-A593A4E6C3B3}" srcOrd="1" destOrd="0" presId="urn:microsoft.com/office/officeart/2008/layout/PictureStrips"/>
    <dgm:cxn modelId="{05E9591C-3C10-D74B-ADFF-03BD075DB564}" type="presParOf" srcId="{6A1091F0-8508-8C46-8E05-F7F8F2859966}" destId="{F960A196-F248-8F4E-AAA4-07CA0988F739}" srcOrd="1" destOrd="0" presId="urn:microsoft.com/office/officeart/2008/layout/PictureStrips"/>
    <dgm:cxn modelId="{C21F3E0D-AE20-724D-923D-2D8AE5EEA3FB}" type="presParOf" srcId="{6A1091F0-8508-8C46-8E05-F7F8F2859966}" destId="{ACC314F4-949F-4940-9753-D7891B2E56C3}" srcOrd="2" destOrd="0" presId="urn:microsoft.com/office/officeart/2008/layout/PictureStrips"/>
    <dgm:cxn modelId="{4122A692-955B-A14A-8C4E-670F29958A03}" type="presParOf" srcId="{ACC314F4-949F-4940-9753-D7891B2E56C3}" destId="{53751E37-6911-B44D-B134-0E4ADEDC8844}" srcOrd="0" destOrd="0" presId="urn:microsoft.com/office/officeart/2008/layout/PictureStrips"/>
    <dgm:cxn modelId="{644F1BB8-E47F-D24A-AB05-014D7BBC1AAE}" type="presParOf" srcId="{ACC314F4-949F-4940-9753-D7891B2E56C3}" destId="{554242A4-3D6D-154B-A3C8-34523CD40A9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3568A2-4C62-482C-91DF-D5FEE26C4F33}" type="doc">
      <dgm:prSet loTypeId="urn:microsoft.com/office/officeart/2008/layout/PictureStrips" loCatId="list" qsTypeId="urn:microsoft.com/office/officeart/2005/8/quickstyle/simple3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88849E24-90B9-4661-B180-13DDB1174256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2060"/>
              </a:solidFill>
              <a:latin typeface="Times New Roman"/>
              <a:cs typeface="Times New Roman"/>
            </a:rPr>
            <a:t>Обучающиеся в медицинских организациях</a:t>
          </a:r>
        </a:p>
      </dgm:t>
    </dgm:pt>
    <dgm:pt modelId="{4685040B-8443-468A-AC61-3E677C3A8958}" type="parTrans" cxnId="{67DFA6CE-253F-4BAF-9117-53B7253EF1C3}">
      <dgm:prSet/>
      <dgm:spPr/>
      <dgm:t>
        <a:bodyPr/>
        <a:lstStyle/>
        <a:p>
          <a:endParaRPr lang="ru-RU" b="1">
            <a:latin typeface="Times New Roman"/>
            <a:cs typeface="Times New Roman"/>
          </a:endParaRPr>
        </a:p>
      </dgm:t>
    </dgm:pt>
    <dgm:pt modelId="{1CBA0271-20FF-4B6F-A02C-8193400D5FC2}" type="sibTrans" cxnId="{67DFA6CE-253F-4BAF-9117-53B7253EF1C3}">
      <dgm:prSet/>
      <dgm:spPr/>
      <dgm:t>
        <a:bodyPr/>
        <a:lstStyle/>
        <a:p>
          <a:endParaRPr lang="ru-RU" b="1">
            <a:latin typeface="Times New Roman"/>
            <a:cs typeface="Times New Roman"/>
          </a:endParaRPr>
        </a:p>
      </dgm:t>
    </dgm:pt>
    <dgm:pt modelId="{A195C957-FFE2-4F0E-A417-BFD9954ADB35}">
      <dgm:prSet phldrT="[Текст]" custT="1"/>
      <dgm:spPr/>
      <dgm:t>
        <a:bodyPr/>
        <a:lstStyle/>
        <a:p>
          <a:endParaRPr lang="ru-RU" sz="2400" b="0" dirty="0" smtClean="0">
            <a:solidFill>
              <a:srgbClr val="002060"/>
            </a:solidFill>
            <a:latin typeface="Times New Roman"/>
            <a:cs typeface="Times New Roman"/>
          </a:endParaRPr>
        </a:p>
        <a:p>
          <a:r>
            <a:rPr lang="ru-RU" sz="2400" b="0" dirty="0" smtClean="0">
              <a:solidFill>
                <a:srgbClr val="002060"/>
              </a:solidFill>
              <a:latin typeface="Times New Roman"/>
              <a:cs typeface="Times New Roman"/>
            </a:rPr>
            <a:t>Обучающиеся на дому</a:t>
          </a:r>
        </a:p>
        <a:p>
          <a:endParaRPr lang="ru-RU" sz="1800" b="0" dirty="0" smtClean="0">
            <a:solidFill>
              <a:srgbClr val="002060"/>
            </a:solidFill>
            <a:latin typeface="Times New Roman"/>
            <a:cs typeface="Times New Roman"/>
          </a:endParaRPr>
        </a:p>
      </dgm:t>
    </dgm:pt>
    <dgm:pt modelId="{63A60619-3282-4C1A-9586-2099FCFEB89B}" type="parTrans" cxnId="{713D5232-6C23-4645-B1A1-3423F44585CD}">
      <dgm:prSet/>
      <dgm:spPr/>
      <dgm:t>
        <a:bodyPr/>
        <a:lstStyle/>
        <a:p>
          <a:endParaRPr lang="ru-RU" b="1">
            <a:latin typeface="Times New Roman"/>
            <a:cs typeface="Times New Roman"/>
          </a:endParaRPr>
        </a:p>
      </dgm:t>
    </dgm:pt>
    <dgm:pt modelId="{4EAD19ED-590C-48FB-8413-291732EE5EEE}" type="sibTrans" cxnId="{713D5232-6C23-4645-B1A1-3423F44585CD}">
      <dgm:prSet/>
      <dgm:spPr/>
      <dgm:t>
        <a:bodyPr/>
        <a:lstStyle/>
        <a:p>
          <a:endParaRPr lang="ru-RU" b="1">
            <a:latin typeface="Times New Roman"/>
            <a:cs typeface="Times New Roman"/>
          </a:endParaRPr>
        </a:p>
      </dgm:t>
    </dgm:pt>
    <dgm:pt modelId="{2D6A914E-343D-604B-982B-831A9F0B4835}" type="pres">
      <dgm:prSet presAssocID="{003568A2-4C62-482C-91DF-D5FEE26C4F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F93AB6-7528-8F4E-A67D-3572B696EA3B}" type="pres">
      <dgm:prSet presAssocID="{88849E24-90B9-4661-B180-13DDB1174256}" presName="composite" presStyleCnt="0"/>
      <dgm:spPr/>
    </dgm:pt>
    <dgm:pt modelId="{D9B42F81-1EF4-A340-AD52-DAE5E7072E8D}" type="pres">
      <dgm:prSet presAssocID="{88849E24-90B9-4661-B180-13DDB1174256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61C8A-B210-724F-899A-57C55F8915F4}" type="pres">
      <dgm:prSet presAssocID="{88849E24-90B9-4661-B180-13DDB1174256}" presName="rect2" presStyleLbl="fgImgPlace1" presStyleIdx="0" presStyleCnt="2" custScaleY="66195" custLinFactNeighborX="-8763" custLinFactNeighborY="83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32F267-3498-124B-BCC8-726E7DB6A318}" type="pres">
      <dgm:prSet presAssocID="{1CBA0271-20FF-4B6F-A02C-8193400D5FC2}" presName="sibTrans" presStyleCnt="0"/>
      <dgm:spPr/>
    </dgm:pt>
    <dgm:pt modelId="{A5176CF0-D2B9-3D46-ADEC-6D10969786D6}" type="pres">
      <dgm:prSet presAssocID="{A195C957-FFE2-4F0E-A417-BFD9954ADB35}" presName="composite" presStyleCnt="0"/>
      <dgm:spPr/>
    </dgm:pt>
    <dgm:pt modelId="{C1649399-237A-164A-988C-930A9EF64C96}" type="pres">
      <dgm:prSet presAssocID="{A195C957-FFE2-4F0E-A417-BFD9954ADB35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4E226-1F79-DD4C-9603-9EE51BC536B7}" type="pres">
      <dgm:prSet presAssocID="{A195C957-FFE2-4F0E-A417-BFD9954ADB35}" presName="rect2" presStyleLbl="fgImgPlace1" presStyleIdx="1" presStyleCnt="2" custScaleY="71901" custLinFactNeighborX="-659" custLinFactNeighborY="72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13D5232-6C23-4645-B1A1-3423F44585CD}" srcId="{003568A2-4C62-482C-91DF-D5FEE26C4F33}" destId="{A195C957-FFE2-4F0E-A417-BFD9954ADB35}" srcOrd="1" destOrd="0" parTransId="{63A60619-3282-4C1A-9586-2099FCFEB89B}" sibTransId="{4EAD19ED-590C-48FB-8413-291732EE5EEE}"/>
    <dgm:cxn modelId="{7268D3BC-1C6D-1E4C-B8BA-BA609C552766}" type="presOf" srcId="{003568A2-4C62-482C-91DF-D5FEE26C4F33}" destId="{2D6A914E-343D-604B-982B-831A9F0B4835}" srcOrd="0" destOrd="0" presId="urn:microsoft.com/office/officeart/2008/layout/PictureStrips"/>
    <dgm:cxn modelId="{1D55E97D-29D3-ED4F-B9E2-E59D1BCC647E}" type="presOf" srcId="{A195C957-FFE2-4F0E-A417-BFD9954ADB35}" destId="{C1649399-237A-164A-988C-930A9EF64C96}" srcOrd="0" destOrd="0" presId="urn:microsoft.com/office/officeart/2008/layout/PictureStrips"/>
    <dgm:cxn modelId="{D1E70D4D-54CE-444A-B52D-C80B37E0F7DB}" type="presOf" srcId="{88849E24-90B9-4661-B180-13DDB1174256}" destId="{D9B42F81-1EF4-A340-AD52-DAE5E7072E8D}" srcOrd="0" destOrd="0" presId="urn:microsoft.com/office/officeart/2008/layout/PictureStrips"/>
    <dgm:cxn modelId="{67DFA6CE-253F-4BAF-9117-53B7253EF1C3}" srcId="{003568A2-4C62-482C-91DF-D5FEE26C4F33}" destId="{88849E24-90B9-4661-B180-13DDB1174256}" srcOrd="0" destOrd="0" parTransId="{4685040B-8443-468A-AC61-3E677C3A8958}" sibTransId="{1CBA0271-20FF-4B6F-A02C-8193400D5FC2}"/>
    <dgm:cxn modelId="{A268C1AA-90C4-3C4F-94FA-6647061A4D52}" type="presParOf" srcId="{2D6A914E-343D-604B-982B-831A9F0B4835}" destId="{DDF93AB6-7528-8F4E-A67D-3572B696EA3B}" srcOrd="0" destOrd="0" presId="urn:microsoft.com/office/officeart/2008/layout/PictureStrips"/>
    <dgm:cxn modelId="{8D1646B1-AE70-754E-A054-D04952EBA1DD}" type="presParOf" srcId="{DDF93AB6-7528-8F4E-A67D-3572B696EA3B}" destId="{D9B42F81-1EF4-A340-AD52-DAE5E7072E8D}" srcOrd="0" destOrd="0" presId="urn:microsoft.com/office/officeart/2008/layout/PictureStrips"/>
    <dgm:cxn modelId="{658D2E5A-6992-D448-B4BB-0C19E2655F40}" type="presParOf" srcId="{DDF93AB6-7528-8F4E-A67D-3572B696EA3B}" destId="{64D61C8A-B210-724F-899A-57C55F8915F4}" srcOrd="1" destOrd="0" presId="urn:microsoft.com/office/officeart/2008/layout/PictureStrips"/>
    <dgm:cxn modelId="{C2E65033-0490-D544-96D1-1E5637E3B56D}" type="presParOf" srcId="{2D6A914E-343D-604B-982B-831A9F0B4835}" destId="{B632F267-3498-124B-BCC8-726E7DB6A318}" srcOrd="1" destOrd="0" presId="urn:microsoft.com/office/officeart/2008/layout/PictureStrips"/>
    <dgm:cxn modelId="{2BF7F584-5CFF-FA41-A682-4127CC96CA32}" type="presParOf" srcId="{2D6A914E-343D-604B-982B-831A9F0B4835}" destId="{A5176CF0-D2B9-3D46-ADEC-6D10969786D6}" srcOrd="2" destOrd="0" presId="urn:microsoft.com/office/officeart/2008/layout/PictureStrips"/>
    <dgm:cxn modelId="{9762A0DF-0190-8345-B51B-0860AC2C24F0}" type="presParOf" srcId="{A5176CF0-D2B9-3D46-ADEC-6D10969786D6}" destId="{C1649399-237A-164A-988C-930A9EF64C96}" srcOrd="0" destOrd="0" presId="urn:microsoft.com/office/officeart/2008/layout/PictureStrips"/>
    <dgm:cxn modelId="{6741012B-F150-7545-BC19-1664B52AE3A4}" type="presParOf" srcId="{A5176CF0-D2B9-3D46-ADEC-6D10969786D6}" destId="{5C24E226-1F79-DD4C-9603-9EE51BC536B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21542-02FC-B342-937C-BDD6E64E1889}">
      <dsp:nvSpPr>
        <dsp:cNvPr id="0" name=""/>
        <dsp:cNvSpPr/>
      </dsp:nvSpPr>
      <dsp:spPr>
        <a:xfrm>
          <a:off x="0" y="894725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4DD10-8EED-274D-8413-95B3D1F6DB8D}">
      <dsp:nvSpPr>
        <dsp:cNvPr id="0" name=""/>
        <dsp:cNvSpPr/>
      </dsp:nvSpPr>
      <dsp:spPr>
        <a:xfrm>
          <a:off x="368963" y="8592"/>
          <a:ext cx="7813528" cy="12646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/>
              <a:cs typeface="Times New Roman"/>
            </a:rPr>
            <a:t>Комплексная диагностика психофизических особенностей развития и возможностей обучающихся с целью определения необходимости создания условий при проведении ГИА</a:t>
          </a:r>
          <a:endParaRPr lang="ru-RU" sz="18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430699" y="70328"/>
        <a:ext cx="7690056" cy="1141193"/>
      </dsp:txXfrm>
    </dsp:sp>
    <dsp:sp modelId="{44BB76C9-1606-DB42-AFB8-77BD55BBCE5E}">
      <dsp:nvSpPr>
        <dsp:cNvPr id="0" name=""/>
        <dsp:cNvSpPr/>
      </dsp:nvSpPr>
      <dsp:spPr>
        <a:xfrm>
          <a:off x="0" y="2074085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C5E9C-6CE2-6246-9750-568E9C50B334}">
      <dsp:nvSpPr>
        <dsp:cNvPr id="0" name=""/>
        <dsp:cNvSpPr/>
      </dsp:nvSpPr>
      <dsp:spPr>
        <a:xfrm>
          <a:off x="353378" y="1717219"/>
          <a:ext cx="7835792" cy="7675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/>
              <a:cs typeface="Times New Roman"/>
            </a:rPr>
            <a:t>Подбор условий при проведении ГИА, учитывающих состояние здоровья, особенности психофизического развития, возможности обучающихся</a:t>
          </a:r>
          <a:endParaRPr lang="ru-RU" sz="18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390845" y="1754686"/>
        <a:ext cx="7760858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8DF9F-2401-4840-B671-A0FE3DBFEB6F}">
      <dsp:nvSpPr>
        <dsp:cNvPr id="0" name=""/>
        <dsp:cNvSpPr/>
      </dsp:nvSpPr>
      <dsp:spPr>
        <a:xfrm>
          <a:off x="3270415" y="0"/>
          <a:ext cx="3549066" cy="106425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rPr>
            <a:t>Обучающиеся с ОВЗ 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/>
            <a:cs typeface="Times New Roman"/>
          </a:endParaRPr>
        </a:p>
      </dsp:txBody>
      <dsp:txXfrm>
        <a:off x="3270415" y="0"/>
        <a:ext cx="3549066" cy="1064256"/>
      </dsp:txXfrm>
    </dsp:sp>
    <dsp:sp modelId="{5DA17E62-C6A2-8741-A96D-5EA1FDDDC108}">
      <dsp:nvSpPr>
        <dsp:cNvPr id="0" name=""/>
        <dsp:cNvSpPr/>
      </dsp:nvSpPr>
      <dsp:spPr>
        <a:xfrm>
          <a:off x="2059778" y="256"/>
          <a:ext cx="1053613" cy="10642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64880C-0AD6-C347-A96D-56D5CFEF77C6}">
      <dsp:nvSpPr>
        <dsp:cNvPr id="0" name=""/>
        <dsp:cNvSpPr/>
      </dsp:nvSpPr>
      <dsp:spPr>
        <a:xfrm>
          <a:off x="1190206" y="1297234"/>
          <a:ext cx="4074059" cy="106425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rPr>
            <a:t>Дети-инвалиды, инвалиды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/>
            <a:cs typeface="Times New Roman"/>
          </a:endParaRPr>
        </a:p>
      </dsp:txBody>
      <dsp:txXfrm>
        <a:off x="1190206" y="1297234"/>
        <a:ext cx="4074059" cy="1064256"/>
      </dsp:txXfrm>
    </dsp:sp>
    <dsp:sp modelId="{39D410E7-B453-0649-8D37-FCFB65DE0F1B}">
      <dsp:nvSpPr>
        <dsp:cNvPr id="0" name=""/>
        <dsp:cNvSpPr/>
      </dsp:nvSpPr>
      <dsp:spPr>
        <a:xfrm>
          <a:off x="5543290" y="1309600"/>
          <a:ext cx="1053613" cy="10642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057CE1-C01D-CB47-B52D-B64025A45DBB}">
      <dsp:nvSpPr>
        <dsp:cNvPr id="0" name=""/>
        <dsp:cNvSpPr/>
      </dsp:nvSpPr>
      <dsp:spPr>
        <a:xfrm>
          <a:off x="3006018" y="2449759"/>
          <a:ext cx="4546180" cy="106425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rPr>
            <a:t>Обучающиеся на дому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/>
            <a:cs typeface="Times New Roman"/>
          </a:endParaRPr>
        </a:p>
      </dsp:txBody>
      <dsp:txXfrm>
        <a:off x="3006018" y="2449759"/>
        <a:ext cx="4546180" cy="1064256"/>
      </dsp:txXfrm>
    </dsp:sp>
    <dsp:sp modelId="{DB44D207-D2AA-554C-8995-865DB8542FDA}">
      <dsp:nvSpPr>
        <dsp:cNvPr id="0" name=""/>
        <dsp:cNvSpPr/>
      </dsp:nvSpPr>
      <dsp:spPr>
        <a:xfrm>
          <a:off x="1810499" y="2479974"/>
          <a:ext cx="1053613" cy="106425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4F21DA-7D44-D045-B1F8-8FD1DF0DCB4A}">
      <dsp:nvSpPr>
        <dsp:cNvPr id="0" name=""/>
        <dsp:cNvSpPr/>
      </dsp:nvSpPr>
      <dsp:spPr>
        <a:xfrm>
          <a:off x="489870" y="3720089"/>
          <a:ext cx="5104516" cy="106425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rPr>
            <a:t>Обучающиеся в медицинских организациях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/>
            <a:cs typeface="Times New Roman"/>
          </a:endParaRPr>
        </a:p>
      </dsp:txBody>
      <dsp:txXfrm>
        <a:off x="489870" y="3720089"/>
        <a:ext cx="5104516" cy="1064256"/>
      </dsp:txXfrm>
    </dsp:sp>
    <dsp:sp modelId="{120D159C-90AF-2F4F-A755-802D75E73D1C}">
      <dsp:nvSpPr>
        <dsp:cNvPr id="0" name=""/>
        <dsp:cNvSpPr/>
      </dsp:nvSpPr>
      <dsp:spPr>
        <a:xfrm>
          <a:off x="5840995" y="3720088"/>
          <a:ext cx="1053613" cy="106425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38750-65FE-AB49-AD56-F470DF273E45}">
      <dsp:nvSpPr>
        <dsp:cNvPr id="0" name=""/>
        <dsp:cNvSpPr/>
      </dsp:nvSpPr>
      <dsp:spPr>
        <a:xfrm>
          <a:off x="227209" y="368542"/>
          <a:ext cx="3687886" cy="11524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0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Times New Roman"/>
              <a:cs typeface="Times New Roman"/>
            </a:rPr>
            <a:t>Дети-инвалиды, инвалиды</a:t>
          </a:r>
          <a:endParaRPr lang="ru-RU" sz="2000" b="0" kern="1200" dirty="0">
            <a:solidFill>
              <a:srgbClr val="002060"/>
            </a:solidFill>
            <a:latin typeface="Times New Roman"/>
            <a:cs typeface="Times New Roman"/>
          </a:endParaRPr>
        </a:p>
      </dsp:txBody>
      <dsp:txXfrm>
        <a:off x="227209" y="368542"/>
        <a:ext cx="3687886" cy="1152464"/>
      </dsp:txXfrm>
    </dsp:sp>
    <dsp:sp modelId="{B5FBDFE2-C6D5-B047-AF18-A593A4E6C3B3}">
      <dsp:nvSpPr>
        <dsp:cNvPr id="0" name=""/>
        <dsp:cNvSpPr/>
      </dsp:nvSpPr>
      <dsp:spPr>
        <a:xfrm>
          <a:off x="73547" y="456823"/>
          <a:ext cx="806725" cy="7005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751E37-6911-B44D-B134-0E4ADEDC8844}">
      <dsp:nvSpPr>
        <dsp:cNvPr id="0" name=""/>
        <dsp:cNvSpPr/>
      </dsp:nvSpPr>
      <dsp:spPr>
        <a:xfrm>
          <a:off x="4205796" y="368906"/>
          <a:ext cx="3685557" cy="11517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11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Times New Roman"/>
              <a:cs typeface="Times New Roman"/>
            </a:rPr>
            <a:t>Обучающиеся с ограниченными возможностями здоровья</a:t>
          </a:r>
          <a:endParaRPr lang="ru-RU" sz="2000" b="0" kern="1200" dirty="0">
            <a:solidFill>
              <a:srgbClr val="002060"/>
            </a:solidFill>
            <a:latin typeface="Times New Roman"/>
            <a:cs typeface="Times New Roman"/>
          </a:endParaRPr>
        </a:p>
      </dsp:txBody>
      <dsp:txXfrm>
        <a:off x="4205796" y="368906"/>
        <a:ext cx="3685557" cy="1151736"/>
      </dsp:txXfrm>
    </dsp:sp>
    <dsp:sp modelId="{554242A4-3D6D-154B-A3C8-34523CD40A99}">
      <dsp:nvSpPr>
        <dsp:cNvPr id="0" name=""/>
        <dsp:cNvSpPr/>
      </dsp:nvSpPr>
      <dsp:spPr>
        <a:xfrm>
          <a:off x="4052231" y="455105"/>
          <a:ext cx="806215" cy="70420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42F81-1EF4-A340-AD52-DAE5E7072E8D}">
      <dsp:nvSpPr>
        <dsp:cNvPr id="0" name=""/>
        <dsp:cNvSpPr/>
      </dsp:nvSpPr>
      <dsp:spPr>
        <a:xfrm>
          <a:off x="237897" y="291147"/>
          <a:ext cx="3910497" cy="1222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722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  <a:latin typeface="Times New Roman"/>
              <a:cs typeface="Times New Roman"/>
            </a:rPr>
            <a:t>Обучающиеся в медицинских организациях</a:t>
          </a:r>
        </a:p>
      </dsp:txBody>
      <dsp:txXfrm>
        <a:off x="237897" y="291147"/>
        <a:ext cx="3910497" cy="1222030"/>
      </dsp:txXfrm>
    </dsp:sp>
    <dsp:sp modelId="{64D61C8A-B210-724F-899A-57C55F8915F4}">
      <dsp:nvSpPr>
        <dsp:cNvPr id="0" name=""/>
        <dsp:cNvSpPr/>
      </dsp:nvSpPr>
      <dsp:spPr>
        <a:xfrm>
          <a:off x="0" y="438462"/>
          <a:ext cx="855421" cy="84936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649399-237A-164A-988C-930A9EF64C96}">
      <dsp:nvSpPr>
        <dsp:cNvPr id="0" name=""/>
        <dsp:cNvSpPr/>
      </dsp:nvSpPr>
      <dsp:spPr>
        <a:xfrm>
          <a:off x="4456643" y="291533"/>
          <a:ext cx="3908028" cy="12212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19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 dirty="0" smtClean="0">
            <a:solidFill>
              <a:srgbClr val="002060"/>
            </a:solidFill>
            <a:latin typeface="Times New Roman"/>
            <a:cs typeface="Times New Roman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  <a:latin typeface="Times New Roman"/>
              <a:cs typeface="Times New Roman"/>
            </a:rPr>
            <a:t>Обучающиеся на дому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2060"/>
            </a:solidFill>
            <a:latin typeface="Times New Roman"/>
            <a:cs typeface="Times New Roman"/>
          </a:endParaRPr>
        </a:p>
      </dsp:txBody>
      <dsp:txXfrm>
        <a:off x="4456643" y="291533"/>
        <a:ext cx="3908028" cy="1221258"/>
      </dsp:txXfrm>
    </dsp:sp>
    <dsp:sp modelId="{5C24E226-1F79-DD4C-9603-9EE51BC536B7}">
      <dsp:nvSpPr>
        <dsp:cNvPr id="0" name=""/>
        <dsp:cNvSpPr/>
      </dsp:nvSpPr>
      <dsp:spPr>
        <a:xfrm>
          <a:off x="4288175" y="388872"/>
          <a:ext cx="854881" cy="92200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9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9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4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4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8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0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1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6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7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8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2D242-E544-9946-961A-87CBE991679D}" type="datetimeFigureOut">
              <a:rPr lang="ru-RU" smtClean="0"/>
              <a:t>21.12.21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0A3D-AD36-BC4B-B577-9591BF84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7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16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4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4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ppms-ra.ru" TargetMode="External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3.jp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417528"/>
            <a:ext cx="7772400" cy="37876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«Особенности определения условий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при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прохождении ГИА обучающимися с ограниченными возможностями здоровья и инвалидностью»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77" y="199980"/>
            <a:ext cx="1177719" cy="1030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2080" y="6123720"/>
            <a:ext cx="255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г</a:t>
            </a:r>
            <a:r>
              <a:rPr lang="ru-RU" dirty="0" smtClean="0">
                <a:latin typeface="Times New Roman"/>
                <a:cs typeface="Times New Roman"/>
              </a:rPr>
              <a:t>. Горно-Алтайск 2021 г.</a:t>
            </a:r>
            <a:endParaRPr lang="ru-RU" dirty="0">
              <a:latin typeface="Times New Roman"/>
              <a:cs typeface="Times New Roman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182214" y="809921"/>
            <a:ext cx="38105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03202" y="809921"/>
            <a:ext cx="38105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96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83510" y="258456"/>
            <a:ext cx="7481887" cy="704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sz="2200" b="1" dirty="0">
                <a:solidFill>
                  <a:srgbClr val="254061"/>
                </a:solidFill>
                <a:latin typeface="Times New Roman"/>
                <a:cs typeface="Times New Roman"/>
              </a:rPr>
              <a:t>Участники ГИА (дети-инвалиды, инвалиды</a:t>
            </a:r>
            <a:r>
              <a:rPr lang="ru-RU" sz="2200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). </a:t>
            </a:r>
            <a:r>
              <a:rPr lang="ru-RU" sz="2200" b="1" dirty="0">
                <a:solidFill>
                  <a:srgbClr val="254061"/>
                </a:solidFill>
                <a:latin typeface="Times New Roman"/>
                <a:cs typeface="Times New Roman"/>
              </a:rPr>
              <a:t>Н</a:t>
            </a:r>
            <a:r>
              <a:rPr lang="ru-RU" sz="2200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еобходимые документы для прохождения ПМПК:</a:t>
            </a:r>
            <a:r>
              <a:rPr lang="ru-RU" sz="2200" b="1" dirty="0">
                <a:solidFill>
                  <a:srgbClr val="254061"/>
                </a:solidFill>
                <a:latin typeface="Times New Roman"/>
                <a:cs typeface="Times New Roman"/>
              </a:rPr>
              <a:t/>
            </a:r>
            <a:br>
              <a:rPr lang="ru-RU" sz="2200" b="1" dirty="0">
                <a:solidFill>
                  <a:srgbClr val="254061"/>
                </a:solidFill>
                <a:latin typeface="Times New Roman"/>
                <a:cs typeface="Times New Roman"/>
              </a:rPr>
            </a:br>
            <a:r>
              <a:rPr lang="ru-RU" sz="2200" b="1" dirty="0">
                <a:solidFill>
                  <a:srgbClr val="254061"/>
                </a:solidFill>
                <a:latin typeface="Times New Roman"/>
                <a:cs typeface="Times New Roman"/>
              </a:rPr>
              <a:t/>
            </a:r>
            <a:br>
              <a:rPr lang="ru-RU" sz="2200" b="1" dirty="0">
                <a:solidFill>
                  <a:srgbClr val="254061"/>
                </a:solidFill>
                <a:latin typeface="Times New Roman"/>
                <a:cs typeface="Times New Roman"/>
              </a:rPr>
            </a:br>
            <a:endParaRPr lang="ru-RU" sz="2200" b="1" dirty="0">
              <a:solidFill>
                <a:srgbClr val="254061"/>
              </a:solidFill>
              <a:latin typeface="Times New Roman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675" y="1499876"/>
            <a:ext cx="3265815" cy="6958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Дети-инвалиды, инвалиды</a:t>
            </a:r>
          </a:p>
        </p:txBody>
      </p:sp>
      <p:pic>
        <p:nvPicPr>
          <p:cNvPr id="8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2" y="2686141"/>
            <a:ext cx="1955649" cy="1377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60812" y="5846528"/>
            <a:ext cx="84670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* </a:t>
            </a:r>
            <a:r>
              <a:rPr lang="ru-RU" sz="1200" dirty="0">
                <a:latin typeface="Cambria" pitchFamily="18" charset="0"/>
              </a:rPr>
              <a:t>Приказ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М</a:t>
            </a:r>
            <a:r>
              <a:rPr lang="ru-RU" sz="1200" dirty="0">
                <a:latin typeface="Cambria" pitchFamily="18" charset="0"/>
              </a:rPr>
              <a:t>инистерство труда и социальной защиты РФ от 13.06.2017 г. </a:t>
            </a:r>
            <a:r>
              <a:rPr lang="ru-RU" sz="1200" dirty="0" err="1">
                <a:latin typeface="Cambria" pitchFamily="18" charset="0"/>
              </a:rPr>
              <a:t>N</a:t>
            </a:r>
            <a:r>
              <a:rPr lang="ru-RU" sz="1200" dirty="0">
                <a:latin typeface="Cambria" pitchFamily="18" charset="0"/>
              </a:rPr>
              <a:t> 486н «Об утверждении порядка разработки и реализации индивидуальной программы реабилитации или </a:t>
            </a:r>
            <a:r>
              <a:rPr lang="ru-RU" sz="1200" dirty="0" err="1">
                <a:latin typeface="Cambria" pitchFamily="18" charset="0"/>
              </a:rPr>
              <a:t>абилитации</a:t>
            </a:r>
            <a:r>
              <a:rPr lang="ru-RU" sz="1200" dirty="0">
                <a:latin typeface="Cambria" pitchFamily="18" charset="0"/>
              </a:rPr>
              <a:t> инвалида, индивидуальной программы реабилитации или </a:t>
            </a:r>
            <a:r>
              <a:rPr lang="ru-RU" sz="1200" dirty="0" err="1">
                <a:latin typeface="Cambria" pitchFamily="18" charset="0"/>
              </a:rPr>
              <a:t>абилитации</a:t>
            </a:r>
            <a:r>
              <a:rPr lang="ru-RU" sz="1200" dirty="0">
                <a:latin typeface="Cambria" pitchFamily="18" charset="0"/>
              </a:rPr>
              <a:t> ребенка-инвалида, выдаваемых федеральными государственными учреждениями медико-социальной экспертизы, и их форм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46194" y="1241061"/>
            <a:ext cx="0" cy="4202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38966" y="2369419"/>
            <a:ext cx="468327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200000"/>
              <a:buFontTx/>
              <a:buBlip>
                <a:blip r:embed="rId3"/>
              </a:buBlip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Справка*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подтверждающая факт установления инвалидности</a:t>
            </a:r>
          </a:p>
          <a:p>
            <a:pPr marL="285750" indent="-285750">
              <a:buSzPct val="200000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buSzPct val="200000"/>
              <a:buFontTx/>
              <a:buBlip>
                <a:blip r:embed="rId3"/>
              </a:buBlip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SzPct val="200000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необходимости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создания специальных условий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учитывающих состояние здоровья, особенности психофизического развития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Изображение 1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72" y="1241061"/>
            <a:ext cx="1451531" cy="144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3324" y="4063188"/>
            <a:ext cx="1535271" cy="152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Изображение 11" descr="logo_pmss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7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80225" y="168777"/>
            <a:ext cx="7991670" cy="808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Участники ГИА (обучающиеся на дому,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 медицинских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организациях).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еобходимые документы для прохождения ПМПК: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80225" y="1344678"/>
            <a:ext cx="2758682" cy="64650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Обучающиеся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на дому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686" y="1779687"/>
            <a:ext cx="46194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медицинское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рекомендациями о создании специальных условий при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ГИА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201Х-201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уч. г. 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дому *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оригинал;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медицинское заключение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рекомендациями об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обучении на дому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201Х-201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копия,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заверенная руководителем образовательной организации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приказ о переводе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обучающегося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на обучение на дому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201Х-201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копия,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заверенная руководителем образовательной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Ст. 41, ФЗ -273;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Приказ Минздрава России от 30.06.2016г. №436н «Об утверждении перечня заболеваний, наличие которых дает право на обучение по основным общеобразовательным программам на дому»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69466" y="2319726"/>
            <a:ext cx="3445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200000"/>
              <a:buFontTx/>
              <a:buBlip>
                <a:blip r:embed="rId2"/>
              </a:buBlip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Медицинское заключение,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подтверждающее нахождение в медицинской организации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3252" y="1361046"/>
            <a:ext cx="3582147" cy="6301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Обучающиеся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 медицинской организации</a:t>
            </a:r>
            <a:endParaRPr lang="ru-RU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43651" y="3455686"/>
            <a:ext cx="1161348" cy="1121099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3977161" y="4576785"/>
            <a:ext cx="941972" cy="948878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9" name="Прямая соединительная линия 8"/>
          <p:cNvCxnSpPr/>
          <p:nvPr/>
        </p:nvCxnSpPr>
        <p:spPr>
          <a:xfrm>
            <a:off x="5149206" y="1344678"/>
            <a:ext cx="11340" cy="5147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85913" y="1107444"/>
            <a:ext cx="7906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1" descr="logo_pmss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4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41878" y="304343"/>
            <a:ext cx="875494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defTabSz="912813">
              <a:spcAft>
                <a:spcPts val="600"/>
              </a:spcAft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Условия при сдаче ГИА, которые могут быть обеспечены </a:t>
            </a:r>
            <a:b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ребенку-инвалиду, инвалиду и обучающемуся с ОВЗ</a:t>
            </a:r>
            <a:endParaRPr lang="ru-RU" sz="10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40330831"/>
              </p:ext>
            </p:extLst>
          </p:nvPr>
        </p:nvGraphicFramePr>
        <p:xfrm>
          <a:off x="724572" y="1078239"/>
          <a:ext cx="7964901" cy="18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1558756" y="4075089"/>
            <a:ext cx="6396218" cy="1898510"/>
            <a:chOff x="250057" y="138142"/>
            <a:chExt cx="8415260" cy="376489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50057" y="850767"/>
              <a:ext cx="1385581" cy="237426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Times New Roman"/>
                  <a:cs typeface="Times New Roman"/>
                </a:rPr>
                <a:t>ГИА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767630" y="402294"/>
              <a:ext cx="2137597" cy="125213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ОГЭ (9 кл)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767630" y="2647620"/>
              <a:ext cx="2137597" cy="125541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ЕГЭ (11 кл)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297461" y="2569007"/>
              <a:ext cx="3367856" cy="123950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Русский язык, математика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1858719" y="1654433"/>
              <a:ext cx="719883" cy="993187"/>
            </a:xfrm>
            <a:prstGeom prst="rightArrow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latin typeface="Times New Roman"/>
                <a:cs typeface="Times New Roman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297461" y="138142"/>
              <a:ext cx="3367856" cy="186092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Возможность сокращения экзаменов до 2-х*: </a:t>
              </a:r>
              <a:endParaRPr lang="en-US"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русский язык, математика</a:t>
              </a:r>
            </a:p>
          </p:txBody>
        </p:sp>
      </p:grpSp>
      <p:sp>
        <p:nvSpPr>
          <p:cNvPr id="20" name="Скругленный прямоугольник 19"/>
          <p:cNvSpPr/>
          <p:nvPr/>
        </p:nvSpPr>
        <p:spPr bwMode="auto">
          <a:xfrm>
            <a:off x="5702628" y="2796288"/>
            <a:ext cx="1767355" cy="7173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/>
                <a:cs typeface="Times New Roman"/>
              </a:rPr>
              <a:t>ГВЭ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 rot="5400000">
            <a:off x="6416099" y="3651122"/>
            <a:ext cx="451446" cy="396488"/>
          </a:xfrm>
          <a:prstGeom prst="rightArrow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Times New Roman"/>
              <a:cs typeface="Times New Roman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51772" y="1154975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Изображение 11" descr="logo_pmss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774" y="6074385"/>
            <a:ext cx="87541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7375E"/>
                </a:solidFill>
                <a:latin typeface="Calibri" pitchFamily="34" charset="0"/>
                <a:ea typeface="Latha" pitchFamily="2"/>
                <a:cs typeface="Latha" pitchFamily="2"/>
              </a:rPr>
              <a:t>* </a:t>
            </a:r>
            <a:r>
              <a:rPr lang="ru-RU" sz="1400" b="1" dirty="0">
                <a:ln w="0"/>
                <a:latin typeface="Times New Roman"/>
                <a:cs typeface="Times New Roman"/>
              </a:rPr>
              <a:t>Приказ </a:t>
            </a:r>
            <a:r>
              <a:rPr lang="ru-RU" sz="1400" b="1" dirty="0">
                <a:latin typeface="Times New Roman"/>
                <a:cs typeface="Times New Roman"/>
              </a:rPr>
              <a:t>Министерства просвещения Российской Федерации и Федеральной службы по надзору в сфере образования и науки </a:t>
            </a:r>
            <a:r>
              <a:rPr lang="ru-RU" sz="1400" b="1" dirty="0">
                <a:ln w="0"/>
                <a:latin typeface="Times New Roman"/>
                <a:cs typeface="Times New Roman"/>
              </a:rPr>
              <a:t>№ 1</a:t>
            </a:r>
            <a:r>
              <a:rPr lang="en-US" sz="1400" b="1" dirty="0">
                <a:ln w="0"/>
                <a:latin typeface="Times New Roman"/>
                <a:cs typeface="Times New Roman"/>
              </a:rPr>
              <a:t>89/1513</a:t>
            </a:r>
            <a:r>
              <a:rPr lang="ru-RU" sz="1400" b="1" dirty="0">
                <a:ln w="0"/>
                <a:latin typeface="Times New Roman"/>
                <a:cs typeface="Times New Roman"/>
              </a:rPr>
              <a:t> </a:t>
            </a:r>
            <a:r>
              <a:rPr lang="ru-RU" sz="1400" dirty="0">
                <a:ln w="0"/>
                <a:latin typeface="Times New Roman"/>
                <a:cs typeface="Times New Roman"/>
              </a:rPr>
              <a:t>от </a:t>
            </a:r>
            <a:r>
              <a:rPr lang="en-US" sz="1400" dirty="0">
                <a:ln w="0"/>
                <a:latin typeface="Times New Roman"/>
                <a:cs typeface="Times New Roman"/>
              </a:rPr>
              <a:t>07</a:t>
            </a:r>
            <a:r>
              <a:rPr lang="ru-RU" sz="1400" dirty="0">
                <a:ln w="0"/>
                <a:latin typeface="Times New Roman"/>
                <a:cs typeface="Times New Roman"/>
              </a:rPr>
              <a:t>.1</a:t>
            </a:r>
            <a:r>
              <a:rPr lang="en-US" sz="1400" dirty="0">
                <a:ln w="0"/>
                <a:latin typeface="Times New Roman"/>
                <a:cs typeface="Times New Roman"/>
              </a:rPr>
              <a:t>1</a:t>
            </a:r>
            <a:r>
              <a:rPr lang="ru-RU" sz="1400" dirty="0">
                <a:ln w="0"/>
                <a:latin typeface="Times New Roman"/>
                <a:cs typeface="Times New Roman"/>
              </a:rPr>
              <a:t>.201</a:t>
            </a:r>
            <a:r>
              <a:rPr lang="en-US" sz="1400" dirty="0">
                <a:ln w="0"/>
                <a:latin typeface="Times New Roman"/>
                <a:cs typeface="Times New Roman"/>
              </a:rPr>
              <a:t>8</a:t>
            </a:r>
            <a:r>
              <a:rPr lang="ru-RU" sz="1400" dirty="0">
                <a:ln w="0"/>
                <a:latin typeface="Times New Roman"/>
                <a:cs typeface="Times New Roman"/>
              </a:rPr>
              <a:t> г. Об утверждении порядка проведения государственной итоговой аттестации по образовательным программам основного общего </a:t>
            </a:r>
            <a:r>
              <a:rPr lang="ru-RU" sz="1400" dirty="0" smtClean="0">
                <a:ln w="0"/>
                <a:latin typeface="Times New Roman"/>
                <a:cs typeface="Times New Roman"/>
              </a:rPr>
              <a:t>образования</a:t>
            </a:r>
            <a:endParaRPr lang="ru-RU" sz="1400" i="1" dirty="0">
              <a:solidFill>
                <a:srgbClr val="FF0000"/>
              </a:solidFill>
              <a:latin typeface="Calibri" pitchFamily="34" charset="0"/>
              <a:ea typeface="Latha" pitchFamily="2"/>
              <a:cs typeface="Lath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5688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2057" y="274638"/>
            <a:ext cx="8584743" cy="4057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Создание условий </a:t>
            </a:r>
            <a:r>
              <a:rPr lang="ru-RU" sz="2000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проведения ГИА </a:t>
            </a:r>
            <a:br>
              <a:rPr lang="ru-RU" sz="2000" b="1" dirty="0" smtClean="0">
                <a:solidFill>
                  <a:srgbClr val="254061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обучающимся с ОВЗ, детям-инвалидам, инвалидам </a:t>
            </a:r>
            <a:endParaRPr lang="ru-RU" sz="2000" b="1" dirty="0">
              <a:solidFill>
                <a:srgbClr val="25406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120729"/>
              </p:ext>
            </p:extLst>
          </p:nvPr>
        </p:nvGraphicFramePr>
        <p:xfrm>
          <a:off x="234023" y="1161224"/>
          <a:ext cx="8513090" cy="5410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545"/>
                <a:gridCol w="4256545"/>
              </a:tblGrid>
              <a:tr h="5766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Обучающийся с ограниченными возможностями здоровья</a:t>
                      </a:r>
                      <a:r>
                        <a:rPr lang="ru-RU" sz="16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Обучающиеся</a:t>
                      </a:r>
                    </a:p>
                    <a:p>
                      <a:pPr algn="ctr"/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дети-инвалиды и инвалиды</a:t>
                      </a:r>
                      <a:r>
                        <a:rPr lang="ru-RU" sz="16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effectLst/>
                          <a:latin typeface="Times New Roman"/>
                          <a:cs typeface="Times New Roman"/>
                        </a:rPr>
                        <a:t>копия рекомендаций психолого-медико-педагогической комиссии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cs typeface="Times New Roman"/>
                        </a:rPr>
                        <a:t> о создании условий проведения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cs typeface="Times New Roman"/>
                        </a:rPr>
                        <a:t> ГИА</a:t>
                      </a:r>
                      <a:endParaRPr lang="ru-RU" sz="14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effectLst/>
                          <a:latin typeface="Times New Roman"/>
                          <a:cs typeface="Times New Roman"/>
                        </a:rPr>
                        <a:t>оригинал или заверенная в установленном порядке копия справки</a:t>
                      </a:r>
                      <a:r>
                        <a:rPr lang="ru-RU" sz="1400" kern="1200" dirty="0" smtClean="0">
                          <a:effectLst/>
                          <a:latin typeface="Times New Roman"/>
                          <a:cs typeface="Times New Roman"/>
                        </a:rPr>
                        <a:t>, подтверждающая </a:t>
                      </a:r>
                      <a:r>
                        <a:rPr lang="ru-RU" sz="1400" b="1" kern="1200" dirty="0" smtClean="0">
                          <a:effectLst/>
                          <a:latin typeface="Times New Roman"/>
                          <a:cs typeface="Times New Roman"/>
                        </a:rPr>
                        <a:t>факт установления инвалидности,</a:t>
                      </a:r>
                      <a:r>
                        <a:rPr lang="ru-RU" sz="1400" kern="1200" dirty="0" smtClean="0">
                          <a:effectLst/>
                          <a:latin typeface="Times New Roman"/>
                          <a:cs typeface="Times New Roman"/>
                        </a:rPr>
                        <a:t> выданная федеральным государственным учреждением медико-социальной экспертизы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41680">
                <a:tc gridSpan="2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Проведение ГВЭ по всем учебным предметам в устной форме по желанию.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ru-RU" sz="900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Беспрепятственный доступ участников экзамена в аудитории, туалетные и иные помещения, а также их пребывание в указанных помещениях (наличие пандусов, поручней, расширенных дверных проемов, лифтов, при отсутствии лифтов аудитория располагается на первом этаже; наличие специальных кресел и других приспособлений).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ru-RU" sz="900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Питание и перерывы для проведения необходимых лечебных и профилактических мероприятий во время проведения экзамена.</a:t>
                      </a:r>
                    </a:p>
                    <a:p>
                      <a:pPr marL="171450" indent="-171450" algn="just">
                        <a:buFont typeface="Arial"/>
                        <a:buChar char="•"/>
                      </a:pPr>
                      <a:endParaRPr lang="ru-RU" sz="900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ГИА-9 – увеличение продолжительности экзамена по учебному предмету на 1,5 часа, увеличение продолжительности итогового собеседования по русскому языку</a:t>
                      </a:r>
                      <a:r>
                        <a:rPr lang="ru-RU" sz="1600" baseline="0" dirty="0" smtClean="0">
                          <a:latin typeface="Times New Roman"/>
                          <a:cs typeface="Times New Roman"/>
                        </a:rPr>
                        <a:t> на 30 минут.</a:t>
                      </a:r>
                    </a:p>
                    <a:p>
                      <a:pPr marL="0" indent="0" algn="just">
                        <a:buFont typeface="Arial"/>
                        <a:buNone/>
                      </a:pPr>
                      <a:endParaRPr lang="ru-RU" sz="16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ru-RU" sz="1600" baseline="0" dirty="0" smtClean="0">
                          <a:latin typeface="Times New Roman"/>
                          <a:cs typeface="Times New Roman"/>
                        </a:rPr>
                        <a:t>ГИА-11 – увеличение продолжительности итогового сочинения (изложения), экзамена по учебному предмету на 1,5 часа (ЕГЭ по иностранным языкам (раздел «Говорение» – на 30 минут).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054587" y="120024"/>
            <a:ext cx="7927044" cy="1207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defTabSz="912813">
              <a:spcAft>
                <a:spcPts val="600"/>
              </a:spcAft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Условия, которые могут быть обеспечены при проведении ГИА обучающемуся на дому, в медицинских организациях </a:t>
            </a:r>
            <a:b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(кроме обучающихся с ОВЗ и инвалидностью) </a:t>
            </a:r>
            <a:endParaRPr lang="ru-RU" sz="10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82190974"/>
              </p:ext>
            </p:extLst>
          </p:nvPr>
        </p:nvGraphicFramePr>
        <p:xfrm>
          <a:off x="441910" y="1588400"/>
          <a:ext cx="8439632" cy="180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2627759" y="3564969"/>
            <a:ext cx="4227557" cy="2282825"/>
            <a:chOff x="311138" y="1267221"/>
            <a:chExt cx="6329369" cy="471189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11138" y="2162253"/>
              <a:ext cx="1640062" cy="291589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Times New Roman"/>
                  <a:cs typeface="Times New Roman"/>
                </a:rPr>
                <a:t>ГИА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284756" y="1267221"/>
              <a:ext cx="3355751" cy="194308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ОГЭ (9 кл.) 4 экзамена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284756" y="3977055"/>
              <a:ext cx="3355751" cy="2002064"/>
            </a:xfrm>
            <a:prstGeom prst="roundRect">
              <a:avLst/>
            </a:prstGeom>
            <a:solidFill>
              <a:srgbClr val="C3D69B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ЕГЭ (11 кл.)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2252822" y="2912126"/>
              <a:ext cx="1031933" cy="1425367"/>
            </a:xfrm>
            <a:prstGeom prst="rightArrow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>
                <a:latin typeface="Times New Roman"/>
                <a:cs typeface="Times New Roman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 flipH="1">
            <a:off x="551772" y="1327312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Изображение 11" descr="logo_pmss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0473" y="707683"/>
            <a:ext cx="7836326" cy="4057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Создание условий проведения ГИА</a:t>
            </a:r>
            <a:r>
              <a:rPr lang="ru-RU" sz="2000" b="1" dirty="0">
                <a:solidFill>
                  <a:srgbClr val="254061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 обучающимся на дому,</a:t>
            </a:r>
            <a:br>
              <a:rPr lang="ru-RU" sz="2000" b="1" dirty="0" smtClean="0">
                <a:solidFill>
                  <a:srgbClr val="254061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 в медицинской организации </a:t>
            </a:r>
            <a:br>
              <a:rPr lang="ru-RU" sz="2000" b="1" dirty="0" smtClean="0">
                <a:solidFill>
                  <a:srgbClr val="254061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(кроме обучающихся с ОВЗ и инвалидностью)</a:t>
            </a:r>
            <a:endParaRPr lang="ru-RU" sz="2000" b="1" dirty="0">
              <a:solidFill>
                <a:srgbClr val="25406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54181"/>
              </p:ext>
            </p:extLst>
          </p:nvPr>
        </p:nvGraphicFramePr>
        <p:xfrm>
          <a:off x="386862" y="1941844"/>
          <a:ext cx="851309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545"/>
                <a:gridCol w="425654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Times New Roman"/>
                          <a:cs typeface="Times New Roman"/>
                        </a:rPr>
                        <a:t>Обучающийся на дому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  <a:latin typeface="Times New Roman"/>
                          <a:cs typeface="Times New Roman"/>
                        </a:rPr>
                        <a:t>Обучающиеся</a:t>
                      </a:r>
                    </a:p>
                    <a:p>
                      <a:pPr algn="ctr"/>
                      <a:r>
                        <a:rPr lang="ru-RU" sz="1800" kern="1200" dirty="0" smtClean="0">
                          <a:effectLst/>
                          <a:latin typeface="Times New Roman"/>
                          <a:cs typeface="Times New Roman"/>
                        </a:rPr>
                        <a:t>в медицинской организации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600" kern="1200" dirty="0" smtClean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effectLst/>
                          <a:latin typeface="Times New Roman"/>
                          <a:cs typeface="Times New Roman"/>
                        </a:rPr>
                        <a:t>копия рекомендаций психолого-медико-педагогической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effectLst/>
                          <a:latin typeface="Times New Roman"/>
                          <a:cs typeface="Times New Roman"/>
                        </a:rPr>
                        <a:t>комиссии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cs typeface="Times New Roman"/>
                        </a:rPr>
                        <a:t> о создании условий проведения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cs typeface="Times New Roman"/>
                        </a:rPr>
                        <a:t> ГИА</a:t>
                      </a:r>
                    </a:p>
                    <a:p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/>
                          <a:cs typeface="Times New Roman"/>
                        </a:rPr>
                        <a:t>ППЭ на дому</a:t>
                      </a:r>
                    </a:p>
                    <a:p>
                      <a:pPr marL="285750" indent="-285750" algn="ctr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/>
                          <a:cs typeface="Times New Roman"/>
                        </a:rPr>
                        <a:t>ППЭ на базе</a:t>
                      </a:r>
                    </a:p>
                    <a:p>
                      <a:pPr algn="ctr"/>
                      <a:r>
                        <a:rPr lang="ru-RU" sz="1800" kern="1200" dirty="0" smtClean="0">
                          <a:latin typeface="Times New Roman"/>
                          <a:cs typeface="Times New Roman"/>
                        </a:rPr>
                        <a:t> медицинской организации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285750" indent="-285750" algn="l"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latin typeface="Times New Roman"/>
                          <a:cs typeface="Times New Roman"/>
                        </a:rPr>
                        <a:t>ГИА-9 -</a:t>
                      </a:r>
                      <a:r>
                        <a:rPr lang="ru-RU" sz="1800" kern="1200" baseline="0" dirty="0" smtClean="0">
                          <a:latin typeface="Times New Roman"/>
                          <a:cs typeface="Times New Roman"/>
                        </a:rPr>
                        <a:t> увеличение продолжительности  итогового собеседования по русскому языку на 30 минут.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ru-RU" sz="1800" kern="1200" baseline="0" dirty="0" smtClean="0">
                          <a:latin typeface="Times New Roman"/>
                          <a:cs typeface="Times New Roman"/>
                        </a:rPr>
                        <a:t>ГИА-11 – увеличение продолжительности итогового сочинения (изложения) на 1,5 часа.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18579B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5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9428" y="23706"/>
            <a:ext cx="8914045" cy="10051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D16207"/>
                </a:solidFill>
                <a:latin typeface="Times New Roman"/>
                <a:cs typeface="Times New Roman"/>
              </a:rPr>
              <a:t>Специальные условия</a:t>
            </a: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, которые могут быть обеспечены при проведении ГИА обучающемуся с ОВЗ, инвалидностью, обучающемуся на дому, в медицинской организации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483352"/>
              </p:ext>
            </p:extLst>
          </p:nvPr>
        </p:nvGraphicFramePr>
        <p:xfrm>
          <a:off x="199787" y="1028894"/>
          <a:ext cx="8605282" cy="58427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641"/>
                <a:gridCol w="4302641"/>
              </a:tblGrid>
              <a:tr h="8186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Обучающийся с ОВЗ</a:t>
                      </a:r>
                      <a:endParaRPr lang="ru-RU" sz="1600" dirty="0" smtClean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cs typeface="Times New Roman"/>
                        </a:rPr>
                        <a:t>Обучающиеся на дому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cs typeface="Times New Roman"/>
                        </a:rPr>
                        <a:t>Обучающиеся в медицинской организации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Обучающиеся дети-инвалиды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 и инвалиды</a:t>
                      </a:r>
                      <a:r>
                        <a:rPr lang="ru-RU" sz="16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178893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effectLst/>
                          <a:latin typeface="Times New Roman"/>
                          <a:cs typeface="Times New Roman"/>
                        </a:rPr>
                        <a:t>копия рекомендаций ПМПК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cs typeface="Times New Roman"/>
                        </a:rPr>
                        <a:t>о создании специальных условий проведения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cs typeface="Times New Roman"/>
                        </a:rPr>
                        <a:t> ГИА</a:t>
                      </a:r>
                      <a:endParaRPr lang="ru-RU" sz="16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Times New Roman"/>
                          <a:cs typeface="Times New Roman"/>
                        </a:rPr>
                        <a:t>оригинал</a:t>
                      </a:r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 или заверенная в установленном порядке </a:t>
                      </a:r>
                      <a:r>
                        <a:rPr lang="ru-RU" sz="1600" b="1" kern="1200" dirty="0" smtClean="0">
                          <a:effectLst/>
                          <a:latin typeface="Times New Roman"/>
                          <a:cs typeface="Times New Roman"/>
                        </a:rPr>
                        <a:t>копия справки, подтверждающая факт установления инвалидности</a:t>
                      </a:r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, выданная федеральным государственным учреждением МСЭ, и </a:t>
                      </a:r>
                      <a:r>
                        <a:rPr lang="ru-RU" sz="1600" b="1" kern="1200" dirty="0" smtClean="0">
                          <a:effectLst/>
                          <a:latin typeface="Times New Roman"/>
                          <a:cs typeface="Times New Roman"/>
                        </a:rPr>
                        <a:t>копии рекомендаций ПМПК о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cs typeface="Times New Roman"/>
                        </a:rPr>
                        <a:t>создании специальных условий проведения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cs typeface="Times New Roman"/>
                        </a:rPr>
                        <a:t> ГИА</a:t>
                      </a:r>
                      <a:endParaRPr lang="ru-RU" sz="1600" b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21499">
                <a:tc gridSpan="2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ДЛЯ СЛАБОВИДЯЩИХ: 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 диагностические материалы в увеличенном размере;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 наличие увеличительных устройств;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 индивидуальное равномерное освещение не менее 300 люкс 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ДЛЯ СЛЕПЫХ: </a:t>
                      </a:r>
                      <a:br>
                        <a:rPr lang="ru-RU" sz="1800" b="1" dirty="0" smtClean="0">
                          <a:latin typeface="Times New Roman"/>
                          <a:cs typeface="Times New Roman"/>
                        </a:rPr>
                      </a:b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 выполнение задания</a:t>
                      </a: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на компьютере со специализированным программным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обеспечением;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оформление материалов рельефно-точечным шрифтом Брайля;</a:t>
                      </a: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специальные принадлежности для оформления ответов рельефно-точечным  шрифтом Брайля</a:t>
                      </a:r>
                      <a:endParaRPr lang="ru-RU" sz="16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Cambria" charset="0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758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9658"/>
              </p:ext>
            </p:extLst>
          </p:nvPr>
        </p:nvGraphicFramePr>
        <p:xfrm>
          <a:off x="282388" y="1445754"/>
          <a:ext cx="8659906" cy="4981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9953"/>
                <a:gridCol w="4329953"/>
              </a:tblGrid>
              <a:tr h="6947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Обучающийся с ОВЗ</a:t>
                      </a:r>
                      <a:endParaRPr lang="ru-RU" sz="1600" dirty="0" smtClean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cs typeface="Times New Roman"/>
                        </a:rPr>
                        <a:t>Обучающиеся на дому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cs typeface="Times New Roman"/>
                        </a:rPr>
                        <a:t>Обучающиеся в медицинской организации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Обучающиеся </a:t>
                      </a:r>
                      <a:endParaRPr lang="en-US" sz="1600" kern="1200" dirty="0" smtClean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дети-инвалиды и инвалиды</a:t>
                      </a:r>
                      <a:r>
                        <a:rPr lang="ru-RU" sz="16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16291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effectLst/>
                          <a:latin typeface="Times New Roman"/>
                          <a:cs typeface="Times New Roman"/>
                        </a:rPr>
                        <a:t>копия рекомендаций психолого-медико-педагогической комиссии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cs typeface="Times New Roman"/>
                        </a:rPr>
                        <a:t> о создании условий проведения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cs typeface="Times New Roman"/>
                        </a:rPr>
                        <a:t> ГИА</a:t>
                      </a:r>
                      <a:endParaRPr lang="ru-RU" sz="16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Times New Roman"/>
                          <a:cs typeface="Times New Roman"/>
                        </a:rPr>
                        <a:t>оригинал или</a:t>
                      </a:r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 заверенная в установленном порядке </a:t>
                      </a:r>
                      <a:r>
                        <a:rPr lang="ru-RU" sz="1600" b="1" kern="1200" dirty="0" smtClean="0">
                          <a:effectLst/>
                          <a:latin typeface="Times New Roman"/>
                          <a:cs typeface="Times New Roman"/>
                        </a:rPr>
                        <a:t>копия справки, подтверждающая факт установления инвалидности, </a:t>
                      </a:r>
                      <a:r>
                        <a:rPr lang="ru-RU" sz="1600" kern="1200" dirty="0" smtClean="0">
                          <a:effectLst/>
                          <a:latin typeface="Times New Roman"/>
                          <a:cs typeface="Times New Roman"/>
                        </a:rPr>
                        <a:t>выданная федеральным государственным учреждением МСЭ, и </a:t>
                      </a:r>
                      <a:r>
                        <a:rPr lang="ru-RU" sz="1600" b="1" kern="1200" dirty="0" smtClean="0">
                          <a:effectLst/>
                          <a:latin typeface="Times New Roman"/>
                          <a:cs typeface="Times New Roman"/>
                        </a:rPr>
                        <a:t>копии рекомендаций ПМПК о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cs typeface="Times New Roman"/>
                        </a:rPr>
                        <a:t>создании условий проведения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cs typeface="Times New Roman"/>
                        </a:rPr>
                        <a:t> ГИА</a:t>
                      </a:r>
                      <a:endParaRPr lang="ru-RU" sz="1600" b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lvl="0" algn="l" defTabSz="8001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endParaRPr lang="ru-RU" sz="1600" kern="1200" dirty="0" smtClean="0">
                        <a:latin typeface="Times New Roman"/>
                        <a:cs typeface="Times New Roman"/>
                      </a:endParaRPr>
                    </a:p>
                    <a:p>
                      <a:pPr marL="0" lvl="0" algn="l" defTabSz="800100" rtl="0" eaLnBrk="1" latinLnBrk="0" hangingPunct="1">
                        <a:spcBef>
                          <a:spcPct val="0"/>
                        </a:spcBef>
                      </a:pPr>
                      <a:r>
                        <a:rPr lang="ru-RU" sz="1800" b="1" kern="1200" dirty="0" smtClean="0">
                          <a:latin typeface="Times New Roman"/>
                          <a:cs typeface="Times New Roman"/>
                        </a:rPr>
                        <a:t>ДЛЯ ГЛУХИХ И СЛАБОСЛЫШАЩИХ:</a:t>
                      </a:r>
                      <a:r>
                        <a:rPr lang="ru-RU" sz="1800" b="1" kern="1200" dirty="0" smtClean="0">
                          <a:effectLst/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ru-RU" sz="1800" b="1" kern="1200" dirty="0" smtClean="0">
                          <a:effectLst/>
                          <a:latin typeface="Times New Roman"/>
                          <a:cs typeface="Times New Roman"/>
                        </a:rPr>
                      </a:br>
                      <a:r>
                        <a:rPr lang="ru-RU" sz="1800" b="0" kern="1200" dirty="0" smtClean="0">
                          <a:latin typeface="Times New Roman"/>
                          <a:cs typeface="Times New Roman"/>
                        </a:rPr>
                        <a:t>- звукоусиливающая аппаратура индивидуального и коллективного пользования;</a:t>
                      </a:r>
                    </a:p>
                    <a:p>
                      <a:pPr marL="0" lvl="0" algn="l" defTabSz="800100" rtl="0" eaLnBrk="1" latinLnBrk="0" hangingPunct="1">
                        <a:spcBef>
                          <a:spcPct val="0"/>
                        </a:spcBef>
                      </a:pPr>
                      <a:r>
                        <a:rPr lang="ru-RU" sz="1800" b="0" kern="1200" dirty="0" smtClean="0">
                          <a:latin typeface="Times New Roman"/>
                          <a:cs typeface="Times New Roman"/>
                        </a:rPr>
                        <a:t>- ассистент-сурдопереводчик</a:t>
                      </a:r>
                    </a:p>
                    <a:p>
                      <a:pPr lvl="0" algn="l" defTabSz="8001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endParaRPr lang="ru-RU" sz="1800" b="1" kern="1200" dirty="0" smtClean="0">
                        <a:latin typeface="Times New Roman"/>
                        <a:cs typeface="Times New Roman"/>
                      </a:endParaRPr>
                    </a:p>
                    <a:p>
                      <a:pPr lvl="0" algn="l" defTabSz="8001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Times New Roman"/>
                          <a:cs typeface="Times New Roman"/>
                        </a:rPr>
                        <a:t>ДЛЯ ЛИЦ С НАРУШЕНИЯМИ ОПОРНО-ДВИГАТЕЛЬНОГО АППАРАТА: </a:t>
                      </a:r>
                    </a:p>
                    <a:p>
                      <a:pPr lvl="0" algn="l" defTabSz="800100">
                        <a:spcBef>
                          <a:spcPct val="0"/>
                        </a:spcBef>
                      </a:pPr>
                      <a:r>
                        <a:rPr lang="ru-RU" sz="1800" kern="1200" dirty="0" smtClean="0">
                          <a:latin typeface="Times New Roman"/>
                          <a:cs typeface="Times New Roman"/>
                        </a:rPr>
                        <a:t>- выполнение задания на компьютере со специализированным программным</a:t>
                      </a:r>
                    </a:p>
                    <a:p>
                      <a:pPr lvl="0" algn="l" defTabSz="8001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latin typeface="Times New Roman"/>
                          <a:cs typeface="Times New Roman"/>
                        </a:rPr>
                        <a:t>Обеспечением;</a:t>
                      </a:r>
                      <a:endParaRPr lang="ru-RU" sz="1800" kern="1200" dirty="0" smtClean="0">
                        <a:latin typeface="Times New Roman"/>
                        <a:cs typeface="Times New Roman"/>
                      </a:endParaRPr>
                    </a:p>
                    <a:p>
                      <a:pPr lvl="0" algn="l" defTabSz="8001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Times New Roman"/>
                          <a:cs typeface="Times New Roman"/>
                        </a:rPr>
                        <a:t>- ассистент</a:t>
                      </a:r>
                      <a:endParaRPr lang="ru-RU" sz="16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Cambria" charset="0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29955" y="238859"/>
            <a:ext cx="8914045" cy="10051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Специальные условия</a:t>
            </a: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, которые могут быть обеспечены при проведении ГИА обучающемуся с ОВЗ, инвалидностью, обучающемуся на дому, в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89128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87885"/>
            <a:ext cx="551329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пециалисты ПМПК: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определяют категорию участника ГИА (инвалид, ОВЗ и т.д., а также нозологическую категорию, к которой относится участник ГИА);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констатируют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необходимость (или ее отсутствие)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создании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условий 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проведении ГИА;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условий при проведении ГИА, учитывающих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состояние здоровья, особенности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психофизического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развития, возможности обучающегося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51772" y="1327312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551772" y="184312"/>
            <a:ext cx="8229600" cy="95868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ПМПК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создании условий при сдачи ГИА</a:t>
            </a:r>
          </a:p>
        </p:txBody>
      </p:sp>
      <p:pic>
        <p:nvPicPr>
          <p:cNvPr id="3" name="Изображение 2" descr="Инвалид, на дому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4162" r="7483" b="7413"/>
          <a:stretch/>
        </p:blipFill>
        <p:spPr>
          <a:xfrm>
            <a:off x="5513293" y="1502389"/>
            <a:ext cx="3411675" cy="4875819"/>
          </a:xfrm>
          <a:prstGeom prst="rect">
            <a:avLst/>
          </a:prstGeom>
        </p:spPr>
      </p:pic>
      <p:pic>
        <p:nvPicPr>
          <p:cNvPr id="7" name="Изображение 11" descr="logo_pms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59480" y="2703257"/>
            <a:ext cx="1530850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72309" y="3110119"/>
            <a:ext cx="1752659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6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4831" y="255029"/>
            <a:ext cx="8652143" cy="1026416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заключения ПМПК 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создании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при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ГИА: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483" y="1543823"/>
            <a:ext cx="8863491" cy="425185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052513" lvl="3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ФИО обучающегося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1052513" lvl="3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рождения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обучающегося</a:t>
            </a:r>
          </a:p>
          <a:p>
            <a:pPr marL="1052513" lvl="3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938213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ГИА-9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(за курс ООО):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 класс, 10(9) класс, 11(9) класс</a:t>
            </a:r>
          </a:p>
          <a:p>
            <a:pPr marL="938213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ГИА-10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(базовая математика, русский язык, география за курс СОО):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класс, 11(10) класс;</a:t>
            </a:r>
          </a:p>
          <a:p>
            <a:pPr marL="938213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ГИА-11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(за курс СОО):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11 класс, 12(11) класс, 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курс СПО(11)</a:t>
            </a:r>
          </a:p>
          <a:p>
            <a:pPr marL="457200" lvl="3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3"/>
          <p:cNvSpPr txBox="1">
            <a:spLocks/>
          </p:cNvSpPr>
          <p:nvPr/>
        </p:nvSpPr>
        <p:spPr>
          <a:xfrm>
            <a:off x="371476" y="1923259"/>
            <a:ext cx="8303548" cy="433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70">
              <a:spcBef>
                <a:spcPts val="0"/>
              </a:spcBef>
              <a:buSzPct val="150000"/>
              <a:buFont typeface="Arial" pitchFamily="34" charset="0"/>
              <a:buBlip>
                <a:blip r:embed="rId2"/>
              </a:buBlip>
              <a:defRPr/>
            </a:pPr>
            <a:r>
              <a:rPr lang="ru-RU" sz="15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Федеральный закон </a:t>
            </a:r>
          </a:p>
          <a:p>
            <a:pPr algn="just" defTabSz="1219170">
              <a:spcBef>
                <a:spcPts val="0"/>
              </a:spcBef>
              <a:buSzPct val="150000"/>
              <a:buFont typeface="Arial" pitchFamily="34" charset="0"/>
              <a:buBlip>
                <a:blip r:embed="rId2"/>
              </a:buBlip>
              <a:defRPr/>
            </a:pPr>
            <a:endParaRPr lang="en-US" sz="1500" b="1" dirty="0" smtClean="0">
              <a:ln w="0"/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 defTabSz="1219170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None/>
              <a:defRPr/>
            </a:pPr>
            <a:r>
              <a:rPr lang="ru-RU" sz="15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№ </a:t>
            </a:r>
            <a:r>
              <a:rPr lang="ru-RU" sz="15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273-ФЗ </a:t>
            </a:r>
            <a:r>
              <a:rPr lang="ru-RU" sz="15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от 29.12.2012 г. Об образовании в Российской Федерации;</a:t>
            </a:r>
            <a:endParaRPr lang="en-US" sz="1500" dirty="0" smtClean="0">
              <a:ln w="0"/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defTabSz="1219170">
              <a:spcBef>
                <a:spcPts val="0"/>
              </a:spcBef>
              <a:buSzPct val="150000"/>
              <a:buFont typeface="Arial" pitchFamily="34" charset="0"/>
              <a:buNone/>
              <a:defRPr/>
            </a:pPr>
            <a:endParaRPr lang="ru-RU" sz="1500" b="1" dirty="0" smtClean="0">
              <a:ln w="0"/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 defTabSz="1219170">
              <a:spcBef>
                <a:spcPts val="0"/>
              </a:spcBef>
              <a:buSzPct val="150000"/>
              <a:buFont typeface="Arial" pitchFamily="34" charset="0"/>
              <a:buBlip>
                <a:blip r:embed="rId2"/>
              </a:buBlip>
              <a:defRPr/>
            </a:pPr>
            <a:r>
              <a:rPr lang="ru-RU" sz="15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 Приказы </a:t>
            </a:r>
            <a:r>
              <a:rPr lang="ru-RU" sz="15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Министерства образования и науки Российской Федерации</a:t>
            </a:r>
            <a:r>
              <a:rPr lang="ru-RU" sz="15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</a:p>
          <a:p>
            <a:pPr algn="just" defTabSz="1219170">
              <a:spcBef>
                <a:spcPts val="0"/>
              </a:spcBef>
              <a:buSzPct val="150000"/>
              <a:buFont typeface="Arial" pitchFamily="34" charset="0"/>
              <a:buBlip>
                <a:blip r:embed="rId2"/>
              </a:buBlip>
              <a:defRPr/>
            </a:pPr>
            <a:endParaRPr lang="ru-RU" sz="1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39750" indent="-273050" algn="just" defTabSz="1219170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5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№ 115 </a:t>
            </a:r>
            <a:r>
              <a:rPr lang="ru-RU" sz="15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от </a:t>
            </a:r>
            <a:r>
              <a:rPr lang="en-US" sz="15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22</a:t>
            </a:r>
            <a:r>
              <a:rPr lang="ru-RU" sz="15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.0</a:t>
            </a:r>
            <a:r>
              <a:rPr lang="en-US" sz="15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lang="ru-RU" sz="15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.20</a:t>
            </a:r>
            <a:r>
              <a:rPr lang="en-US" sz="15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21</a:t>
            </a:r>
            <a:r>
              <a:rPr lang="ru-RU" sz="15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 г. Об утверждении Порядка организации и осуществления образовательной деятельности по основным общеобразовательным программам-образовательным программам начального общего основного общего и среднего общего образования</a:t>
            </a:r>
            <a:endParaRPr lang="ru-RU" sz="1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39750" indent="-273050" algn="just" defTabSz="1219170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5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№ 1082 </a:t>
            </a:r>
            <a:r>
              <a:rPr lang="ru-RU" sz="15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от 20.09.2013 г. Об утверждении положения о психолого-медико-педагогической комиссии;</a:t>
            </a:r>
          </a:p>
          <a:p>
            <a:pPr marL="539750" indent="-273050" algn="just" defTabSz="1219170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5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№ 1145 </a:t>
            </a:r>
            <a:r>
              <a:rPr lang="ru-RU" sz="15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от 14.10.2013 г. Об утверждении образца свидетельства об обучении и порядка его выдачи 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обучавшимся по адаптированным основным общеобразовательным программам;</a:t>
            </a:r>
          </a:p>
          <a:p>
            <a:pPr marL="539750" indent="-273050" algn="just" defTabSz="1219170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endParaRPr lang="ru-RU" sz="1800" dirty="0">
              <a:ln w="0"/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50172" y="1286210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Изображение 11" descr="logo_pms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2030" y="291809"/>
            <a:ext cx="7705725" cy="7683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заключения ПМПК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создании условий при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ГИА: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771" y="1342811"/>
            <a:ext cx="8240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3" algn="just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Строка:  Заключение ПМПК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(решение комиссии) - отражается необходимость (или ее отсутствие) в создании условий при проведении ГИА, уровень образования обучающегося (ООО/СОО), </a:t>
            </a:r>
          </a:p>
          <a:p>
            <a:pPr marL="174625" lvl="3" algn="just">
              <a:lnSpc>
                <a:spcPct val="150000"/>
              </a:lnSpc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обозначается категория участника ГИА и содержится указание на документ, подтверждающий статус участника ГИА данной категории:</a:t>
            </a:r>
          </a:p>
          <a:p>
            <a:pPr marL="174625" lvl="3" algn="just">
              <a:lnSpc>
                <a:spcPct val="150000"/>
              </a:lnSpc>
              <a:buFont typeface="Arial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ребенок-инвалид, инвалид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(серия и номер справки МСЭ, срок ее действия)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51772" y="1342811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Изображение 2" descr="Снимок экрана 2021-12-21 в 10.35.14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9" y="5590392"/>
            <a:ext cx="8866942" cy="8621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Стрелка вниз 10"/>
          <p:cNvSpPr/>
          <p:nvPr/>
        </p:nvSpPr>
        <p:spPr>
          <a:xfrm>
            <a:off x="4095713" y="4871622"/>
            <a:ext cx="399582" cy="51368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11" descr="logo_pmss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51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заключения ПМПК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создании условий при проведении ГИА: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47688" y="1428441"/>
            <a:ext cx="8229600" cy="36337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63538" lvl="3" indent="0" algn="just">
              <a:lnSpc>
                <a:spcPct val="150000"/>
              </a:lnSpc>
              <a:buNone/>
              <a:tabLst>
                <a:tab pos="93663" algn="l"/>
              </a:tabLs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Строка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Заключение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ПМПК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(решение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комиссии) - отражается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необходимость (или ее отсутствие) в создании условий при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ГИА, уровень образования обучающегося (ООО/СОО),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обозначается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категория участника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содержится указание на документ, подтверждающий статус участника ГИА данной категории:</a:t>
            </a:r>
          </a:p>
          <a:p>
            <a:pPr marL="938213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3663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обучающийся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ОВЗ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(предыдущее заключение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ПМПК о создании специальных условий при обучении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51772" y="1167999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Изображение 2" descr="Снимок экрана 2021-12-21 в 10.57.05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8" y="5687354"/>
            <a:ext cx="8847883" cy="868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Стрелка вниз 7"/>
          <p:cNvSpPr/>
          <p:nvPr/>
        </p:nvSpPr>
        <p:spPr>
          <a:xfrm>
            <a:off x="4095713" y="5036929"/>
            <a:ext cx="399582" cy="51368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11" descr="logo_pmss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03" y="1211013"/>
            <a:ext cx="8677227" cy="4239715"/>
          </a:xfrm>
        </p:spPr>
        <p:txBody>
          <a:bodyPr>
            <a:noAutofit/>
          </a:bodyPr>
          <a:lstStyle/>
          <a:p>
            <a:pPr marL="363538" lvl="3" indent="0" algn="just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Строка:  Заключение ПМПК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(решение комиссии) - отражается необходимость (или ее отсутствие) в создании условий при проведении ГИА, уровень образования обучающегося (ООО/СОО), обозначается категория участника ГИА и содержится указание на документ, подтверждающий статус участника ГИА данной категории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38213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обучающийся на дому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(медицинское заключение с рекомендациями организации ППЭ на дому (номер заключения, дата выдачи и указание на медицинскую организацию, выдавшую заключение)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заключения ПМПК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создании условий при проведении ГИА: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Изображение 1" descr="Снимок экрана 2021-12-21 в 10.59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6" y="5679932"/>
            <a:ext cx="8904964" cy="8356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Стрелка вниз 7"/>
          <p:cNvSpPr/>
          <p:nvPr/>
        </p:nvSpPr>
        <p:spPr>
          <a:xfrm>
            <a:off x="4095713" y="5036929"/>
            <a:ext cx="399582" cy="51368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11" descr="logo_pms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9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222" y="1127658"/>
            <a:ext cx="8547660" cy="4105805"/>
          </a:xfrm>
        </p:spPr>
        <p:txBody>
          <a:bodyPr>
            <a:noAutofit/>
          </a:bodyPr>
          <a:lstStyle/>
          <a:p>
            <a:pPr marL="363538" lvl="3" indent="0" algn="just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Строка:  Заключение ПМПК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(решение комиссии) - отражается необходимость (или ее отсутствие) в создании условий при проведении ГИА, уровень образования обучающегося (ООО/СОО), обозначается категория участника ГИА и содержится указание на документ, подтверждающий статус участника ГИА данной категории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38213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обучающийся в медицинских организациях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(медицинское заключение с рекомендациями организации ППЭ на базе медицинской организации (номер заключения, дата выдачи)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заключения ПМПК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создании условий при проведении ГИА: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>
            <a:off x="4095713" y="5036929"/>
            <a:ext cx="399582" cy="51368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  <p:pic>
        <p:nvPicPr>
          <p:cNvPr id="4" name="Изображение 3" descr="Снимок экрана 2021-12-22 в 11.32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2" y="5783514"/>
            <a:ext cx="8686800" cy="8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7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заключения ПМПК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создании условий при проведении ГИА: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052513" lvl="3" indent="-457200">
              <a:lnSpc>
                <a:spcPct val="150000"/>
              </a:lnSpc>
              <a:buAutoNum type="arabicPeriod" startAt="6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выбора формы ГИА: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ОГЭ (ГВЭ) или ЕГЭ (ГВЭ):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да/нет</a:t>
            </a:r>
          </a:p>
          <a:p>
            <a:pPr marL="1052513" lvl="3" indent="-457200">
              <a:lnSpc>
                <a:spcPct val="150000"/>
              </a:lnSpc>
              <a:buAutoNum type="arabicPeriod" startAt="6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сокращения количества сдаваемых экзаменов до 2-х обязательных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(согласно Порядку ГИА-9 – только в ГИА-9):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да/нет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52513" lvl="3" indent="-457200">
              <a:lnSpc>
                <a:spcPct val="150000"/>
              </a:lnSpc>
              <a:buAutoNum type="arabicPeriod" startAt="8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язык, математика (№ вариантов ЭМ для ГВЭ):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указывается только в случае, когда обучающийся имеет право выбора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ГВЭ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9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заключения ПМПК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создании условий при проведении ГИА: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783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3538" lvl="3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  Требования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оформлению 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(для отдельных категорий): </a:t>
            </a:r>
          </a:p>
          <a:p>
            <a:pPr marL="9720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перевод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шрифт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Брайля;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9720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шрифт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увеличенный 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16-18pt;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631825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ГВЭ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русскому языку может проводиться в форме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диктанта</a:t>
            </a:r>
          </a:p>
          <a:p>
            <a:pPr marL="363538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	 Продолжительность экзамена: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увеличивается на 1.5 часа,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итогового собеседования увеличивается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минут,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ОГЭ (ЕГЭ)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иностранным языкам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раздел «Говорение») увеличивается на 30 минут (согласно Порядку ГИА-9 и ГИА-11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20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749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63538" lvl="3" indent="0">
              <a:lnSpc>
                <a:spcPct val="150000"/>
              </a:lnSpc>
              <a:buNone/>
              <a:tabLst>
                <a:tab pos="363538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	 Требование к рабочему месту: </a:t>
            </a: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  <a:tabLst>
                <a:tab pos="363538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индивидуальное равномерное освещение не ниже 300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люкс;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  <a:tabLst>
                <a:tab pos="36353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предоставление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увеличивающего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устройства;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  <a:tabLst>
                <a:tab pos="3635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наличие звукоусиливающей аппаратуры индивидуального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  <a:tabLst>
                <a:tab pos="36353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наличие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звукоусиливающей аппаратуры коллективного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  <a:tabLst>
                <a:tab pos="36353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беспрепятственный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доступ в аудиторию, туалетные, иные помещения; аудитория на первом этаже, наличие специальных кресел, др.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приспособлений;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заключения ПМПК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создании условий при проведении ГИА: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69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заключения ПМПК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создании условий при проведении ГИА: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7104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3538" lvl="3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	 Требование к рабочему месту: </a:t>
            </a: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оборудование рабочего места, кушетка для горизонтальной разгрузки позвоночника каждые 45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минут;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специальное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оборудование рабочего места,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конторка;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рабочее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место, оборудованное компьютером, не имеющим выхода в сеть Интернет и не содержащим информации по сдаваемому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отдельная аудитория.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3" indent="0">
              <a:lnSpc>
                <a:spcPct val="150000"/>
              </a:lnSpc>
              <a:spcAft>
                <a:spcPts val="0"/>
              </a:spcAft>
              <a:buNone/>
            </a:pP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51772" y="1154552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95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3706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63538" lvl="3" indent="0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Ассистент:</a:t>
            </a:r>
          </a:p>
          <a:p>
            <a:pPr marL="363538" lvl="3" indent="0">
              <a:lnSpc>
                <a:spcPct val="15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занятии рабочего места в аудитории;</a:t>
            </a:r>
          </a:p>
          <a:p>
            <a:pPr marL="363538" lvl="3" indent="0">
              <a:lnSpc>
                <a:spcPct val="15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помощь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занятии рабочего места в аудитории, распечатывании ответов участника;</a:t>
            </a:r>
          </a:p>
          <a:p>
            <a:pPr marL="363538" lvl="3" indent="0">
              <a:lnSpc>
                <a:spcPct val="15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оформление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регистрационного бланка (для участника ГИА), бланка ответа №1 и перенос информации с распечатанных бланков участника ГИА в стандартные бланки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ассистент-сурдопереводчик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осуществляет при необходимости жестовый перевод и разъяснение непонятных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3" indent="0">
              <a:lnSpc>
                <a:spcPct val="150000"/>
              </a:lnSpc>
              <a:spcAft>
                <a:spcPts val="0"/>
              </a:spcAft>
              <a:buNone/>
            </a:pP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заключения ПМПК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создании условий при проведении ГИА: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62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создании условий при проведении ГИА: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3538" lvl="3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Ассистент:</a:t>
            </a:r>
          </a:p>
          <a:p>
            <a:pPr marL="363538" lvl="3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сопровождении (помогает сменить положение в колясках, креслах, лежаках, фиксировать положение тела, ручки в кисти руки, укрепить и поправить протезы и т.п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ассистент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(педагог-психолог) помогает занять место в аудитории, предотвращает аффективные реакции на новую стрессовую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обстановку;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медицинского персонала (индивидуальные показания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3" indent="0">
              <a:lnSpc>
                <a:spcPct val="150000"/>
              </a:lnSpc>
              <a:spcAft>
                <a:spcPts val="0"/>
              </a:spcAft>
              <a:buNone/>
            </a:pP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5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3"/>
          <p:cNvSpPr txBox="1">
            <a:spLocks/>
          </p:cNvSpPr>
          <p:nvPr/>
        </p:nvSpPr>
        <p:spPr>
          <a:xfrm>
            <a:off x="457201" y="1595624"/>
            <a:ext cx="8387976" cy="49187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ru-RU" sz="1500" b="1" dirty="0">
                <a:ln w="0"/>
                <a:latin typeface="Times New Roman"/>
                <a:cs typeface="Times New Roman"/>
              </a:rPr>
              <a:t>Приказы Министерства образования и науки Российской Федерации</a:t>
            </a:r>
            <a:r>
              <a:rPr lang="ru-RU" sz="1500" b="1" dirty="0" smtClean="0">
                <a:ln w="0"/>
                <a:latin typeface="Times New Roman"/>
                <a:cs typeface="Times New Roman"/>
              </a:rPr>
              <a:t>:</a:t>
            </a:r>
          </a:p>
          <a:p>
            <a:pPr algn="just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Blip>
                <a:blip r:embed="rId2"/>
              </a:buBlip>
              <a:defRPr/>
            </a:pPr>
            <a:endParaRPr lang="ru-RU" sz="1500" b="1" dirty="0" smtClean="0">
              <a:ln w="0"/>
              <a:latin typeface="Times New Roman"/>
              <a:cs typeface="Times New Roman"/>
            </a:endParaRPr>
          </a:p>
          <a:p>
            <a:pPr marL="539750" indent="-2730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ru-RU" sz="1500" b="1" dirty="0">
                <a:ln w="0"/>
                <a:latin typeface="Times New Roman"/>
                <a:cs typeface="Times New Roman"/>
              </a:rPr>
              <a:t>№ 1598 </a:t>
            </a:r>
            <a:r>
              <a:rPr lang="ru-RU" sz="1500" dirty="0">
                <a:ln w="0"/>
                <a:latin typeface="Times New Roman"/>
                <a:cs typeface="Times New Roman"/>
              </a:rPr>
              <a:t>от 19.12.2014 г. 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здоровья; </a:t>
            </a:r>
          </a:p>
          <a:p>
            <a:pPr marL="539750" indent="-2730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ru-RU" sz="1500" b="1" dirty="0">
                <a:ln w="0"/>
                <a:latin typeface="Times New Roman"/>
                <a:cs typeface="Times New Roman"/>
              </a:rPr>
              <a:t>№ 1599 </a:t>
            </a:r>
            <a:r>
              <a:rPr lang="ru-RU" sz="1500" dirty="0">
                <a:ln w="0"/>
                <a:latin typeface="Times New Roman"/>
                <a:cs typeface="Times New Roman"/>
              </a:rPr>
              <a:t>от 19.12.2014 г. 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нарушениями);</a:t>
            </a:r>
          </a:p>
          <a:p>
            <a:pPr marL="539750" indent="-2730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ru-RU" sz="1500" b="1" dirty="0">
                <a:ln w="0"/>
                <a:latin typeface="Times New Roman"/>
                <a:cs typeface="Times New Roman"/>
              </a:rPr>
              <a:t>№ 1576 </a:t>
            </a:r>
            <a:r>
              <a:rPr lang="ru-RU" sz="1500" dirty="0">
                <a:ln w="0"/>
                <a:latin typeface="Times New Roman"/>
                <a:cs typeface="Times New Roman"/>
              </a:rPr>
              <a:t>от 31.12.2015 г. О внесении изменений в федеральный государственный образовательный стандарт начального общего образования, утвержденный приказом Министерства образования и науки Российской Федерации от 6 октября 2009 г. № 373;</a:t>
            </a:r>
          </a:p>
          <a:p>
            <a:pPr marL="539750" indent="-2730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ru-RU" sz="1500" b="1" dirty="0">
                <a:ln w="0"/>
                <a:latin typeface="Times New Roman"/>
                <a:cs typeface="Times New Roman"/>
              </a:rPr>
              <a:t>№ 1577</a:t>
            </a:r>
            <a:r>
              <a:rPr lang="ru-RU" sz="1500" dirty="0">
                <a:ln w="0"/>
                <a:latin typeface="Times New Roman"/>
                <a:cs typeface="Times New Roman"/>
              </a:rPr>
              <a:t> от 31.12.2015 г. О внесении изменений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17декабря 2010 г. № 1897;</a:t>
            </a:r>
          </a:p>
          <a:p>
            <a:pPr marL="539750" indent="-2730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ru-RU" sz="1500" b="1" dirty="0">
                <a:ln w="0"/>
                <a:latin typeface="Times New Roman"/>
                <a:cs typeface="Times New Roman"/>
              </a:rPr>
              <a:t>№ 1578 </a:t>
            </a:r>
            <a:r>
              <a:rPr lang="ru-RU" sz="1500" dirty="0">
                <a:ln w="0"/>
                <a:latin typeface="Times New Roman"/>
                <a:cs typeface="Times New Roman"/>
              </a:rPr>
              <a:t>от 31.12.2015 г. 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 2012 г. № 413</a:t>
            </a:r>
          </a:p>
          <a:p>
            <a:pPr marL="539750" indent="-2730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endParaRPr lang="ru-RU" sz="1600" b="1" dirty="0">
              <a:ln w="0"/>
              <a:latin typeface="Times New Roman"/>
              <a:cs typeface="Times New Roman"/>
            </a:endParaRPr>
          </a:p>
          <a:p>
            <a:pPr marL="539750" indent="-2730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endParaRPr lang="ru-RU" sz="1600" b="1" dirty="0">
              <a:ln w="0"/>
              <a:latin typeface="Times New Roman"/>
              <a:cs typeface="Times New Roman"/>
            </a:endParaRPr>
          </a:p>
          <a:p>
            <a:pPr marL="539750" indent="-2730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endParaRPr lang="ru-RU" sz="1600" dirty="0">
              <a:ln w="0"/>
              <a:latin typeface="Times New Roman"/>
              <a:cs typeface="Times New Roman"/>
            </a:endParaRPr>
          </a:p>
          <a:p>
            <a:pPr marL="26670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/>
            </a:pPr>
            <a:endParaRPr lang="ru-RU" sz="1600" dirty="0" smtClean="0">
              <a:ln w="0"/>
              <a:latin typeface="Times New Roman"/>
              <a:cs typeface="Times New Roman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/>
            </a:pPr>
            <a:endParaRPr lang="ru-RU" sz="1600" b="1" dirty="0" smtClean="0">
              <a:ln w="0"/>
              <a:latin typeface="Times New Roman"/>
              <a:cs typeface="Times New Roman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46362" y="1246135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Изображение 11" descr="logo_pms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1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609600" y="131203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Структура заключения ПМПК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создании условий при проведении ГИА: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274204"/>
            <a:ext cx="8229600" cy="543587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13.   Оформление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экзаменационной работы в тетради рельефно-точечным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шрифтом;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тифлопереводчик переводит работу и оформляет её на бланке установленной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текстовая форма инструкции по заполнению бланков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14.    Организация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ППЭ:</a:t>
            </a: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базе образовательной организации;</a:t>
            </a: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дому;</a:t>
            </a:r>
          </a:p>
          <a:p>
            <a:pPr marL="363538" lvl="3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базе медицинской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3" indent="0">
              <a:lnSpc>
                <a:spcPct val="150000"/>
              </a:lnSpc>
              <a:spcAft>
                <a:spcPts val="0"/>
              </a:spcAft>
              <a:buNone/>
            </a:pP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9895"/>
            <a:ext cx="8229600" cy="75829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 заключения ЦПМПК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обучающемуся с ОВЗ (9 класс)</a:t>
            </a:r>
          </a:p>
        </p:txBody>
      </p:sp>
      <p:pic>
        <p:nvPicPr>
          <p:cNvPr id="11" name="Изображение 10" descr="ОВЗ 9 класс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8" b="21965"/>
          <a:stretch/>
        </p:blipFill>
        <p:spPr>
          <a:xfrm>
            <a:off x="2226146" y="908190"/>
            <a:ext cx="4846211" cy="54886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58590" y="2891064"/>
            <a:ext cx="1428794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72801" y="3258928"/>
            <a:ext cx="1752659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Изображение 11" descr="logo_pms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59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968" y="193510"/>
            <a:ext cx="4074106" cy="73289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 заключения ЦПМПК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обучающемуся на дому (9 класс)</a:t>
            </a:r>
          </a:p>
        </p:txBody>
      </p:sp>
      <p:pic>
        <p:nvPicPr>
          <p:cNvPr id="4" name="Изображение 3" descr="На дому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r="5543" b="21326"/>
          <a:stretch/>
        </p:blipFill>
        <p:spPr>
          <a:xfrm>
            <a:off x="0" y="1091136"/>
            <a:ext cx="4377100" cy="53954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7439" y="1224744"/>
            <a:ext cx="1179322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86549" y="2891064"/>
            <a:ext cx="1179322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17085" y="3333333"/>
            <a:ext cx="1543561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05949" y="172576"/>
            <a:ext cx="4358673" cy="73289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 заключения ЦПМПК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обучающемуся в медицинской организации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485254" y="1440208"/>
            <a:ext cx="0" cy="5182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629445" y="3043464"/>
            <a:ext cx="1179322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72692" y="3441065"/>
            <a:ext cx="1179322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Изображение 11" descr="logo_pms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24" y="217391"/>
            <a:ext cx="998459" cy="873745"/>
          </a:xfrm>
          <a:prstGeom prst="rect">
            <a:avLst/>
          </a:prstGeom>
        </p:spPr>
      </p:pic>
      <p:pic>
        <p:nvPicPr>
          <p:cNvPr id="3" name="Изображение 2" descr="Бурцев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r="3832" b="23936"/>
          <a:stretch/>
        </p:blipFill>
        <p:spPr>
          <a:xfrm>
            <a:off x="4591563" y="1224744"/>
            <a:ext cx="4473059" cy="521650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629445" y="3070428"/>
            <a:ext cx="1179322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37303" y="3548797"/>
            <a:ext cx="1179322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289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 заключения ЦПМПК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ребенку-инвалиду, инвалиду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90552" y="2528177"/>
            <a:ext cx="1428794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65760" y="2885394"/>
            <a:ext cx="1708710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51772" y="112765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" y="133788"/>
            <a:ext cx="1135730" cy="993870"/>
          </a:xfrm>
          <a:prstGeom prst="rect">
            <a:avLst/>
          </a:prstGeom>
        </p:spPr>
      </p:pic>
      <p:pic>
        <p:nvPicPr>
          <p:cNvPr id="9" name="Изображение 8" descr="Инвалид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3959" r="4372" b="6748"/>
          <a:stretch/>
        </p:blipFill>
        <p:spPr>
          <a:xfrm>
            <a:off x="2540078" y="1315465"/>
            <a:ext cx="3900836" cy="53738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58590" y="2703257"/>
            <a:ext cx="1530850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65760" y="3100858"/>
            <a:ext cx="1428794" cy="215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0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186" y="572131"/>
            <a:ext cx="7227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Обязательно ли всем выпускникам с ОВЗ повторно проходить обследование для определения специальных условий при сдаче ГИА?</a:t>
            </a:r>
            <a:endParaRPr lang="ru-RU" dirty="0"/>
          </a:p>
        </p:txBody>
      </p:sp>
      <p:pic>
        <p:nvPicPr>
          <p:cNvPr id="5" name="Изображение 4" descr="NO NAME:Вебинар по ГИА декабрь 2021:Снимок экрана 2021-12-16 в 9.48.3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86" y="1646626"/>
            <a:ext cx="6199787" cy="20200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09057" y="3666634"/>
            <a:ext cx="7269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"/>
                <a:ea typeface="Calibri"/>
                <a:cs typeface="Times New Roman"/>
              </a:rPr>
              <a:t>! Предоставление условий, </a:t>
            </a:r>
            <a:r>
              <a:rPr lang="ru-RU" sz="1400" dirty="0">
                <a:latin typeface="Times"/>
                <a:ea typeface="Calibri"/>
                <a:cs typeface="Times New Roman"/>
              </a:rPr>
              <a:t>учитывающих состояние здоровья, особенности психофизического развития участников ГИА-9 с ограниченными возможностями здоровья, участников ГИА-9 детей-инвалидов и инвалидов, а также лиц, обучающихся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лечении, в том числе специальных условий, осуществляется ТОЛЬКО ПРИ ПРЕДЪЯВЛЕНИИ ими копии рекомендаций психолого-медико-педагогической комиссии и/или оригинала или заверенной в установленном порядке копии справки, подтверждающей инвалидность.</a:t>
            </a:r>
            <a:endParaRPr lang="ru-RU" sz="1000" dirty="0">
              <a:effectLst/>
              <a:latin typeface="Time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0685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464" y="114659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/>
              <a:t>Может ли ребенок, который учился по адаптированной программе не получить заключение об определении специальных условий при прохождении ГИА?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3.</a:t>
            </a:r>
            <a:r>
              <a:rPr lang="ru-RU" b="1" dirty="0"/>
              <a:t> Экзамены для инвалидов с ОВЗ могут проходить онлайн?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4.</a:t>
            </a:r>
            <a:r>
              <a:rPr lang="ru-RU" b="1" dirty="0"/>
              <a:t> Сколько экзаменов будут сдавать эти дети в 2022 году?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262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565" y="327853"/>
            <a:ext cx="8017123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</a:t>
            </a:r>
            <a:r>
              <a:rPr lang="ru-RU" b="1" dirty="0"/>
              <a:t>Особенности КИМ по математике для детей с ОВЗ?</a:t>
            </a:r>
            <a:endParaRPr lang="ru-RU" dirty="0"/>
          </a:p>
          <a:p>
            <a:r>
              <a:rPr lang="ru-RU" dirty="0"/>
              <a:t> </a:t>
            </a:r>
          </a:p>
          <a:p>
            <a:pPr algn="r"/>
            <a:r>
              <a:rPr lang="ru-RU" dirty="0"/>
              <a:t>Приложение 10 к письму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</a:t>
            </a:r>
            <a:r>
              <a:rPr lang="ru-RU" dirty="0"/>
              <a:t>от 16 декабря 2019 г. № 10-</a:t>
            </a:r>
            <a:r>
              <a:rPr lang="ru-RU" dirty="0" smtClean="0"/>
              <a:t>1059</a:t>
            </a:r>
          </a:p>
          <a:p>
            <a:pPr algn="r"/>
            <a:r>
              <a:rPr lang="ru-RU" dirty="0" smtClean="0"/>
              <a:t>  </a:t>
            </a:r>
            <a:endParaRPr lang="ru-RU" dirty="0"/>
          </a:p>
          <a:p>
            <a:pPr algn="ctr" fontAlgn="base" hangingPunct="0"/>
            <a:r>
              <a:rPr lang="ru-RU" b="1" dirty="0"/>
              <a:t>Методические рекомендации</a:t>
            </a:r>
            <a:endParaRPr lang="ru-RU" dirty="0"/>
          </a:p>
          <a:p>
            <a:pPr algn="ctr" fontAlgn="base" hangingPunct="0"/>
            <a:r>
              <a:rPr lang="ru-RU" b="1" dirty="0"/>
              <a:t>по подготовке и проведению государственной итоговой аттестации по образовательным программам основного общего образования в 2020 </a:t>
            </a:r>
            <a:r>
              <a:rPr lang="ru-RU" b="1" dirty="0" smtClean="0"/>
              <a:t>году</a:t>
            </a:r>
          </a:p>
          <a:p>
            <a:pPr algn="ctr" fontAlgn="base" hangingPunct="0"/>
            <a:endParaRPr lang="ru-RU" b="1" dirty="0" smtClean="0"/>
          </a:p>
          <a:p>
            <a:pPr algn="ctr" fontAlgn="base" hangingPunct="0"/>
            <a:endParaRPr lang="ru-RU" dirty="0"/>
          </a:p>
          <a:p>
            <a:r>
              <a:rPr lang="ru-RU" b="1" dirty="0"/>
              <a:t>6.2. Общие требования к ГВЭ по математике</a:t>
            </a:r>
          </a:p>
          <a:p>
            <a:r>
              <a:rPr lang="ru-RU" dirty="0"/>
              <a:t>ГИА в форме ГВЭ проводится для:</a:t>
            </a:r>
          </a:p>
          <a:p>
            <a:r>
              <a:rPr lang="ru-RU" dirty="0"/>
              <a:t>1) участников ГВЭ без ОВЗ; </a:t>
            </a:r>
          </a:p>
          <a:p>
            <a:r>
              <a:rPr lang="ru-RU" dirty="0"/>
              <a:t>2) участников ГВЭ с ОВЗ.</a:t>
            </a:r>
          </a:p>
          <a:p>
            <a:r>
              <a:rPr lang="ru-RU" dirty="0"/>
              <a:t>ГВЭ по математике проводится в нескольких формах в целях учета возможностей разных категорий участников ГИА.</a:t>
            </a:r>
          </a:p>
          <a:p>
            <a:r>
              <a:rPr lang="ru-RU" dirty="0"/>
              <a:t>Для участников ГВЭ с ОВЗ разрабатываются различные виды ЭМ. Вид ЭМ выбирается индивидуально с учетом особых образовательных потребностей обучающихся и индивидуальной ситуации развития.</a:t>
            </a:r>
          </a:p>
          <a:p>
            <a:r>
              <a:rPr lang="ru-RU" dirty="0"/>
              <a:t>В случае если участник ГВЭ с ОВЗ имеет сопутствующие формы заболеваний (нарушение слуха, зрения, речи) выбор литеры ГВЭ по математике определяется с учетом характеристики ЭМ.</a:t>
            </a:r>
          </a:p>
        </p:txBody>
      </p:sp>
    </p:spTree>
    <p:extLst>
      <p:ext uri="{BB962C8B-B14F-4D97-AF65-F5344CB8AC3E}">
        <p14:creationId xmlns:p14="http://schemas.microsoft.com/office/powerpoint/2010/main" val="2862058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838522"/>
              </p:ext>
            </p:extLst>
          </p:nvPr>
        </p:nvGraphicFramePr>
        <p:xfrm>
          <a:off x="1295400" y="248983"/>
          <a:ext cx="6553200" cy="570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6553200" imgH="5702300" progId="Word.Document.12">
                  <p:embed/>
                </p:oleObj>
              </mc:Choice>
              <mc:Fallback>
                <p:oleObj name="Документ" r:id="rId3" imgW="6553200" imgH="570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48983"/>
                        <a:ext cx="6553200" cy="570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898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170" y="505393"/>
            <a:ext cx="870884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7.2</a:t>
            </a:r>
            <a:r>
              <a:rPr lang="ru-RU" b="1" dirty="0"/>
              <a:t>. Особенности ЭМ  ГВЭ по математике (устная форма)</a:t>
            </a:r>
          </a:p>
          <a:p>
            <a:r>
              <a:rPr lang="ru-RU" dirty="0"/>
              <a:t>Каждый билет содержит пять заданий. При проверке математической подготовки выпускников оценивается уровень, на котором сформированы следующие умения: воспроизводить определения математических объектов, формулировки теорем и их доказательства, сопровождая их необходимыми чертежами, рисунками, схемами; использовать изученную математическую терминологию и символику; приводить примеры геометрических фигур и конфигураций, примеры применения изученных свойств, фактов и методов; отвечать на вопросы, связанные с изученными математическими фактами, понятиями и их свойствами, с методами решения задач; чётко, грамотно, логично излагать свои мысли; проводить по известным формулам и правилам преобразования буквенных выражений, включающих степени, радикалы; отвечать на вопросы, связанные с изученными графиками функций и их свойствами; решать линейные, квадратные, дробно-рациональные уравнения и неравенства; решать геометрические задачи на нахождение геометрических величин (длин, углов, площадей); проводить доказательные рассуждения в ходе решения задач.</a:t>
            </a:r>
          </a:p>
          <a:p>
            <a:r>
              <a:rPr lang="ru-RU" dirty="0"/>
              <a:t>Для подготовки ответа на вопросы билета участнику экзамена предоставляется 60 минут.</a:t>
            </a:r>
          </a:p>
          <a:p>
            <a:r>
              <a:rPr lang="ru-RU" dirty="0"/>
              <a:t>При проведении экзамена  используются линейка, не содержащая справочной информации, справочные материалы, содержащие основные формулы курса математики образовательной программы основного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963559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45710"/>
              </p:ext>
            </p:extLst>
          </p:nvPr>
        </p:nvGraphicFramePr>
        <p:xfrm>
          <a:off x="330161" y="304284"/>
          <a:ext cx="7959114" cy="639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окумент" r:id="rId3" imgW="5943600" imgH="4775200" progId="Word.Document.12">
                  <p:embed/>
                </p:oleObj>
              </mc:Choice>
              <mc:Fallback>
                <p:oleObj name="Документ" r:id="rId3" imgW="5943600" imgH="477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161" y="304284"/>
                        <a:ext cx="7959114" cy="6394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2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1869"/>
          </a:xfrm>
        </p:spPr>
        <p:txBody>
          <a:bodyPr>
            <a:noAutofit/>
          </a:bodyPr>
          <a:lstStyle/>
          <a:p>
            <a:pPr marL="539750" indent="-273050" algn="just" defTabSz="1219170"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 smtClean="0">
                <a:ln w="0"/>
                <a:latin typeface="Times New Roman"/>
                <a:cs typeface="Times New Roman"/>
              </a:rPr>
              <a:t>Приказ </a:t>
            </a:r>
            <a:r>
              <a:rPr lang="ru-RU" sz="1400" b="1" dirty="0">
                <a:latin typeface="Times New Roman"/>
                <a:cs typeface="Times New Roman"/>
              </a:rPr>
              <a:t>Министерства просвещения Российской </a:t>
            </a:r>
            <a:r>
              <a:rPr lang="ru-RU" sz="1400" b="1" dirty="0" smtClean="0">
                <a:latin typeface="Times New Roman"/>
                <a:cs typeface="Times New Roman"/>
              </a:rPr>
              <a:t>Федерации и Федеральной службы по надзору в сфере образования и науки </a:t>
            </a:r>
            <a:r>
              <a:rPr lang="ru-RU" sz="14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№ 1</a:t>
            </a:r>
            <a:r>
              <a:rPr lang="en-US" sz="14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89/1513</a:t>
            </a:r>
            <a:r>
              <a:rPr lang="ru-RU" sz="14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от </a:t>
            </a:r>
            <a:r>
              <a:rPr lang="en-US" sz="1400" dirty="0" smtClean="0">
                <a:ln w="0"/>
                <a:latin typeface="Times New Roman"/>
                <a:cs typeface="Times New Roman"/>
              </a:rPr>
              <a:t>07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.1</a:t>
            </a:r>
            <a:r>
              <a:rPr lang="en-US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.201</a:t>
            </a:r>
            <a:r>
              <a:rPr lang="en-US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г. Об утверждении порядка проведения государственной итоговой аттестации по образовательным программам основного общего 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образования</a:t>
            </a:r>
            <a:r>
              <a:rPr lang="ru-RU" sz="1400" dirty="0" smtClean="0">
                <a:ln w="0"/>
                <a:latin typeface="Times New Roman"/>
                <a:cs typeface="Times New Roman"/>
              </a:rPr>
              <a:t>;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 marL="539750" indent="-273050" algn="just" defTabSz="1219170"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>
                <a:ln w="0"/>
                <a:latin typeface="Times New Roman"/>
                <a:cs typeface="Times New Roman"/>
              </a:rPr>
              <a:t>Приказ </a:t>
            </a:r>
            <a:r>
              <a:rPr lang="ru-RU" sz="1400" b="1" dirty="0">
                <a:latin typeface="Times New Roman"/>
                <a:cs typeface="Times New Roman"/>
              </a:rPr>
              <a:t>Министерства просвещения Российской Федерации и Федеральной службы по надзору в сфере образования и науки </a:t>
            </a:r>
            <a:r>
              <a:rPr lang="ru-RU" sz="14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№ 1</a:t>
            </a:r>
            <a:r>
              <a:rPr lang="en-US" sz="14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90/1512</a:t>
            </a:r>
            <a:r>
              <a:rPr lang="ru-RU" sz="14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от </a:t>
            </a:r>
            <a:r>
              <a:rPr lang="en-US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07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.1</a:t>
            </a:r>
            <a:r>
              <a:rPr lang="en-US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.201</a:t>
            </a:r>
            <a:r>
              <a:rPr lang="en-US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 г. Об утверждении порядка проведения государ</a:t>
            </a:r>
            <a:r>
              <a:rPr lang="ru-RU" sz="1400" dirty="0" smtClean="0">
                <a:ln w="0"/>
                <a:latin typeface="Times New Roman"/>
                <a:cs typeface="Times New Roman"/>
              </a:rPr>
              <a:t>ственно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й итоговой аттестации по образовательным программам среднего общего образования;</a:t>
            </a:r>
          </a:p>
          <a:p>
            <a:pPr marL="539750" indent="-273050" algn="just" defTabSz="1219170" fontAlgn="auto"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Приказ Минобразования Российской Федерации </a:t>
            </a:r>
            <a:r>
              <a:rPr lang="ru-RU" sz="1400" b="1" dirty="0">
                <a:ln w="0"/>
                <a:solidFill>
                  <a:srgbClr val="000000"/>
                </a:solidFill>
                <a:latin typeface="Times New Roman"/>
                <a:cs typeface="Times New Roman"/>
              </a:rPr>
              <a:t>№</a:t>
            </a:r>
            <a:r>
              <a:rPr lang="ru-RU" sz="1400" b="1" dirty="0" smtClean="0">
                <a:ln w="0"/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ln w="0"/>
                <a:solidFill>
                  <a:srgbClr val="000000"/>
                </a:solidFill>
                <a:latin typeface="Times New Roman"/>
                <a:cs typeface="Times New Roman"/>
              </a:rPr>
              <a:t>29/2065-п </a:t>
            </a:r>
            <a:r>
              <a:rPr lang="ru-RU" sz="1400" dirty="0">
                <a:ln w="0"/>
                <a:solidFill>
                  <a:srgbClr val="000000"/>
                </a:solidFill>
                <a:latin typeface="Times New Roman"/>
                <a:cs typeface="Times New Roman"/>
              </a:rPr>
              <a:t>от 10.04.2002г. </a:t>
            </a:r>
            <a:r>
              <a:rPr lang="ru-RU" sz="1400" dirty="0" smtClean="0">
                <a:ln w="0"/>
                <a:solidFill>
                  <a:srgbClr val="000000"/>
                </a:solidFill>
                <a:latin typeface="Times New Roman"/>
                <a:cs typeface="Times New Roman"/>
              </a:rPr>
              <a:t>«Об </a:t>
            </a:r>
            <a:r>
              <a:rPr lang="ru-RU" sz="1400" dirty="0">
                <a:ln w="0"/>
                <a:solidFill>
                  <a:srgbClr val="000000"/>
                </a:solidFill>
                <a:latin typeface="Times New Roman"/>
                <a:cs typeface="Times New Roman"/>
              </a:rPr>
              <a:t>утверждении учебных планов специальных (коррекционных) образовательных учреждений для обучающихся, воспитанников с отклонениями в </a:t>
            </a:r>
            <a:r>
              <a:rPr lang="ru-RU" sz="1400" dirty="0" smtClean="0">
                <a:ln w="0"/>
                <a:solidFill>
                  <a:srgbClr val="000000"/>
                </a:solidFill>
                <a:latin typeface="Times New Roman"/>
                <a:cs typeface="Times New Roman"/>
              </a:rPr>
              <a:t>развитии»;</a:t>
            </a:r>
          </a:p>
          <a:p>
            <a:pPr marL="539750" indent="-273050" algn="just" defTabSz="1219170" fontAlgn="auto"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ru-RU" sz="1400" b="1" dirty="0" smtClean="0">
                <a:ln w="0"/>
                <a:latin typeface="Times New Roman"/>
                <a:cs typeface="Times New Roman"/>
              </a:rPr>
              <a:t>Письмо </a:t>
            </a:r>
            <a:r>
              <a:rPr lang="ru-RU" sz="1400" b="1" dirty="0">
                <a:ln w="0"/>
                <a:latin typeface="Times New Roman"/>
                <a:cs typeface="Times New Roman"/>
              </a:rPr>
              <a:t>Рособрнадзора № 10</a:t>
            </a:r>
            <a:r>
              <a:rPr lang="ru-RU" sz="1400" b="1" dirty="0" smtClean="0">
                <a:ln w="0"/>
                <a:latin typeface="Times New Roman"/>
                <a:cs typeface="Times New Roman"/>
              </a:rPr>
              <a:t>-1059  </a:t>
            </a:r>
            <a:r>
              <a:rPr lang="ru-RU" sz="1400" dirty="0">
                <a:ln w="0"/>
                <a:latin typeface="Times New Roman"/>
                <a:cs typeface="Times New Roman"/>
              </a:rPr>
              <a:t>от </a:t>
            </a:r>
            <a:r>
              <a:rPr lang="ru-RU" sz="1400" dirty="0" smtClean="0">
                <a:ln w="0"/>
                <a:latin typeface="Times New Roman"/>
                <a:cs typeface="Times New Roman"/>
              </a:rPr>
              <a:t>16.12.2019 </a:t>
            </a:r>
            <a:r>
              <a:rPr lang="ru-RU" sz="1400" dirty="0">
                <a:ln w="0"/>
                <a:latin typeface="Times New Roman"/>
                <a:cs typeface="Times New Roman"/>
              </a:rPr>
              <a:t>Приложение </a:t>
            </a:r>
            <a:r>
              <a:rPr lang="ru-RU" sz="1400" dirty="0" smtClean="0">
                <a:ln w="0"/>
                <a:latin typeface="Times New Roman"/>
                <a:cs typeface="Times New Roman"/>
              </a:rPr>
              <a:t>4 </a:t>
            </a:r>
            <a:r>
              <a:rPr lang="ru-RU" sz="1400" dirty="0">
                <a:ln w="0"/>
                <a:latin typeface="Times New Roman"/>
                <a:cs typeface="Times New Roman"/>
              </a:rPr>
              <a:t>Методические рекомендации по автоматизированной процедуре проведения государственного выпускного экзамена по образовательным программам среднего общего образования в </a:t>
            </a:r>
            <a:r>
              <a:rPr lang="ru-RU" sz="1400" dirty="0" smtClean="0">
                <a:ln w="0"/>
                <a:latin typeface="Times New Roman"/>
                <a:cs typeface="Times New Roman"/>
              </a:rPr>
              <a:t>2020 </a:t>
            </a:r>
            <a:r>
              <a:rPr lang="ru-RU" sz="1400" dirty="0">
                <a:ln w="0"/>
                <a:latin typeface="Times New Roman"/>
                <a:cs typeface="Times New Roman"/>
              </a:rPr>
              <a:t>году;</a:t>
            </a:r>
          </a:p>
          <a:p>
            <a:pPr marL="539750" indent="-273050" algn="just" defTabSz="1219170" fontAlgn="auto"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ru-RU" sz="1400" b="1" dirty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Письмо Рособрнадзора </a:t>
            </a:r>
            <a:r>
              <a:rPr lang="ru-RU" sz="14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№ </a:t>
            </a:r>
            <a:r>
              <a:rPr lang="ru-RU" sz="1400" b="1" dirty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r>
              <a:rPr lang="ru-RU" sz="14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lang="ru-RU" sz="1400" b="1" dirty="0" smtClean="0">
                <a:ln w="0"/>
                <a:latin typeface="Times New Roman"/>
                <a:cs typeface="Times New Roman"/>
              </a:rPr>
              <a:t>99</a:t>
            </a:r>
            <a:r>
              <a:rPr lang="ru-RU" sz="14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от </a:t>
            </a:r>
            <a:r>
              <a:rPr lang="ru-RU" sz="1400" dirty="0" smtClean="0">
                <a:ln w="0"/>
                <a:latin typeface="Times New Roman"/>
                <a:cs typeface="Times New Roman"/>
              </a:rPr>
              <a:t>12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.04.2021 </a:t>
            </a:r>
            <a:r>
              <a:rPr lang="ru-RU" sz="1400" dirty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Приложение 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14 «Методические </a:t>
            </a:r>
            <a:r>
              <a:rPr lang="ru-RU" sz="1400" dirty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рекомендации по организации и проведению государственной итоговой аттестации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для лиц с ограниченными возможностями здоровья, детей-инвалидов и 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инвалидов;</a:t>
            </a:r>
          </a:p>
          <a:p>
            <a:pPr marL="266700" algn="just" defTabSz="1219170" fontAlgn="auto">
              <a:spcBef>
                <a:spcPts val="0"/>
              </a:spcBef>
              <a:spcAft>
                <a:spcPts val="0"/>
              </a:spcAft>
              <a:buSzPct val="150000"/>
              <a:defRPr/>
            </a:pPr>
            <a:endParaRPr lang="ru-RU" sz="1400" b="1" dirty="0" smtClean="0">
              <a:ln w="0"/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66700" algn="just" defTabSz="1219170" fontAlgn="auto">
              <a:spcBef>
                <a:spcPts val="0"/>
              </a:spcBef>
              <a:spcAft>
                <a:spcPts val="0"/>
              </a:spcAft>
              <a:buSzPct val="150000"/>
              <a:defRPr/>
            </a:pPr>
            <a:r>
              <a:rPr lang="ru-RU" sz="1400" b="1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Приказ </a:t>
            </a:r>
            <a:r>
              <a:rPr lang="ru-RU" sz="1400" b="1" dirty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Министерства здравоохранения РФ № 436н </a:t>
            </a:r>
            <a:r>
              <a:rPr lang="ru-RU" sz="1400" dirty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от 30.06.2016г. </a:t>
            </a:r>
            <a:r>
              <a:rPr lang="ru-RU" sz="1400" dirty="0" smtClean="0">
                <a:ln w="0"/>
                <a:latin typeface="Times New Roman"/>
                <a:cs typeface="Times New Roman"/>
              </a:rPr>
              <a:t>«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Об </a:t>
            </a:r>
            <a:r>
              <a:rPr lang="ru-RU" sz="1400" dirty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утверждении перечня заболеваний, наличие которых дает право на обучение по основным общеобразовательным программам на </a:t>
            </a: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дому»</a:t>
            </a:r>
            <a:endParaRPr lang="en-US" sz="1400" dirty="0">
              <a:ln w="0"/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551772" y="1191846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188640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5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4432" y="457242"/>
            <a:ext cx="7602164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7. </a:t>
            </a:r>
            <a:r>
              <a:rPr lang="ru-RU" b="1" dirty="0"/>
              <a:t>Когда дети с ОВЗ сдают экзамены и поступают в профессиональные учебные заведения, хотелось бы узнать, по какой программе они там обучаются, так же как и все или тоже своя определенная программа?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8. </a:t>
            </a:r>
            <a:r>
              <a:rPr lang="ru-RU" b="1" dirty="0"/>
              <a:t>В случае добровольного отказа от создания специальных условий на экзамене сохраняется ли за ребёнком статус ОВЗ?</a:t>
            </a:r>
            <a:r>
              <a:rPr lang="ru-RU" dirty="0"/>
              <a:t>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9. </a:t>
            </a:r>
            <a:r>
              <a:rPr lang="ru-RU" b="1" dirty="0"/>
              <a:t>Каковы будут условия сдачи ГВЭ в 2022 г. для глухих детей с ЗПР</a:t>
            </a:r>
            <a:r>
              <a:rPr lang="ru-RU" b="1" dirty="0" smtClean="0"/>
              <a:t>?</a:t>
            </a:r>
          </a:p>
          <a:p>
            <a:endParaRPr lang="ru-RU" b="1" dirty="0"/>
          </a:p>
          <a:p>
            <a:r>
              <a:rPr lang="ru-RU" b="1" dirty="0" smtClean="0"/>
              <a:t>10. Что сдают дети с УО после 9 класса вместо ГИА?</a:t>
            </a:r>
            <a:endParaRPr lang="ru-RU" dirty="0"/>
          </a:p>
        </p:txBody>
      </p:sp>
      <p:pic>
        <p:nvPicPr>
          <p:cNvPr id="3" name="Изображение 2" descr="Снимок экрана 2021-12-22 в 10.0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73" y="3319565"/>
            <a:ext cx="4506088" cy="31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58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0" y="2277194"/>
            <a:ext cx="1673756" cy="111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11" descr="logo_pms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91" y="193708"/>
            <a:ext cx="1169002" cy="102298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78326" y="1432994"/>
            <a:ext cx="8444773" cy="479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БУ РА «Центр психолого-медико-социального сопровождения»</a:t>
            </a:r>
          </a:p>
          <a:p>
            <a:pPr>
              <a:buFont typeface="Wingdings 2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Font typeface="Wingdings 2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Наш адрес: Республика Алтай, г. Горно-Алтайск,</a:t>
            </a:r>
          </a:p>
          <a:p>
            <a:pPr>
              <a:buFont typeface="Wingdings 2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пр-т Коммунистический, д. 113</a:t>
            </a:r>
          </a:p>
          <a:p>
            <a:pPr>
              <a:buFont typeface="Wingdings 2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Font typeface="Wingdings 2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  <a:hlinkClick r:id="rId4"/>
              </a:rPr>
              <a:t>http://www.ppms-ra.ru</a:t>
            </a:r>
            <a:endParaRPr lang="ru-RU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Font typeface="Wingdings 2" charset="0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Font typeface="Wingdings 2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тел. 8 (388 22) 5-12-95; </a:t>
            </a:r>
          </a:p>
          <a:p>
            <a:pPr>
              <a:buFont typeface="Wingdings 2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8 (388 22) 6-46-64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" name="Изображение 5" descr="1364646785_2681-270x250@2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93" y="3494876"/>
            <a:ext cx="991084" cy="91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4" descr="18e1f394fb52104e4eb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06" y="4412244"/>
            <a:ext cx="1112368" cy="128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9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45302" y="274638"/>
            <a:ext cx="7541497" cy="8026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254061"/>
                </a:solidFill>
                <a:latin typeface="Times New Roman"/>
                <a:cs typeface="Times New Roman"/>
              </a:rPr>
              <a:t>Задачи, стоящие перед ПМПК в части ГИА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465035"/>
              </p:ext>
            </p:extLst>
          </p:nvPr>
        </p:nvGraphicFramePr>
        <p:xfrm>
          <a:off x="457200" y="2043953"/>
          <a:ext cx="8229600" cy="274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>
            <a:off x="551772" y="1327312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Изображение 11" descr="logo_pmss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9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15153"/>
            <a:ext cx="8229600" cy="6305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Участники ГИА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22674"/>
            <a:ext cx="9144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sz="1400" i="1" dirty="0" smtClean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Приказ Министерства просвещения Российской Федерации и Федеральной службы по надзору в сфере образования и науки 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№ 1</a:t>
            </a:r>
            <a:r>
              <a:rPr lang="en-US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90/1512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 от </a:t>
            </a:r>
            <a:r>
              <a:rPr lang="en-US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07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.1</a:t>
            </a:r>
            <a:r>
              <a:rPr lang="en-US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1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.201</a:t>
            </a:r>
            <a:r>
              <a:rPr lang="en-US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8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 г. «Об утверждении порядка проведения государственной итоговой аттестации по образовательным программам среднего общего образования» </a:t>
            </a:r>
            <a:r>
              <a:rPr lang="ru-RU" sz="1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lang="ru-RU" sz="1400" i="1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lang="en-US" sz="1400" i="1" dirty="0">
                <a:solidFill>
                  <a:srgbClr val="FF0000"/>
                </a:solidFill>
                <a:latin typeface="Times New Roman"/>
                <a:cs typeface="Times New Roman"/>
              </a:rPr>
              <a:t>III.9 </a:t>
            </a:r>
            <a:endParaRPr lang="ru-RU" sz="1400" i="1" dirty="0">
              <a:solidFill>
                <a:srgbClr val="FF0000"/>
              </a:solidFill>
              <a:latin typeface="Times New Roman"/>
              <a:ea typeface="Latha" pitchFamily="2"/>
              <a:cs typeface="Times New Roman"/>
            </a:endParaRPr>
          </a:p>
          <a:p>
            <a:pPr marL="285750" indent="-285750">
              <a:buFontTx/>
              <a:buChar char="•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Министерства просвещения Российской Федерации и Федеральной службы по надзору в сфере образования и науки № 1</a:t>
            </a:r>
            <a:r>
              <a:rPr lang="en-US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89/1513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 от </a:t>
            </a:r>
            <a:r>
              <a:rPr lang="en-US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07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.1</a:t>
            </a:r>
            <a:r>
              <a:rPr lang="en-US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1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.201</a:t>
            </a:r>
            <a:r>
              <a:rPr lang="en-US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8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 г. </a:t>
            </a:r>
            <a:r>
              <a:rPr lang="ru-RU" sz="1400" i="1" dirty="0" smtClean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«Об 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утверждении порядка проведения государственной итоговой аттестации по образовательным программам основного общего </a:t>
            </a:r>
            <a:r>
              <a:rPr lang="ru-RU" sz="1400" i="1" dirty="0" smtClean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образования» п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.</a:t>
            </a:r>
            <a:r>
              <a:rPr lang="en-US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 III</a:t>
            </a:r>
            <a:r>
              <a:rPr lang="ru-RU" sz="1400" i="1" dirty="0">
                <a:solidFill>
                  <a:srgbClr val="002060"/>
                </a:solidFill>
                <a:latin typeface="Times New Roman"/>
                <a:ea typeface="Latha" pitchFamily="2"/>
                <a:cs typeface="Times New Roman"/>
              </a:rPr>
              <a:t>.9</a:t>
            </a:r>
          </a:p>
          <a:p>
            <a:endParaRPr lang="ru-RU" sz="1400" i="1" dirty="0">
              <a:latin typeface="Times New Roman"/>
              <a:ea typeface="Latha" pitchFamily="2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2725" y="1740120"/>
            <a:ext cx="1614481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ГИА-9/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ГИА-11</a:t>
            </a:r>
          </a:p>
          <a:p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Обследование ЦПМПК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 с 16 сентября 2021 года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77146" y="1264948"/>
            <a:ext cx="8009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7201" y="1359299"/>
            <a:ext cx="6425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Обучающиеся </a:t>
            </a:r>
            <a:r>
              <a:rPr lang="en-US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X – XI (XII)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классов , имеющие годовые отметки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не ниже удовлетворительных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 по всем учебным предметам учебного плана за предпоследний год обучения (ГИА по учебным предметам, освоение которых завершилось ранее)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861" y="2544320"/>
            <a:ext cx="6552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Обучающиеся,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не имеющие академической задолженности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, в том числе за итоговое сочинение(изложение), в полном объеме выполнившие учебный план или индивидуальный учебный план*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3592586"/>
            <a:ext cx="6425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Обучающиеся,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не имеющие академической задолженности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и в полном объеме выполнившие учебный план или индивидуальный учебный план (имеющие годовые отметки по всем учебным предметам учебного плана за 9 класс не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ниже удовлетворительных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)*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Изображение 11" descr="logo_pms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4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57450" y="36055"/>
            <a:ext cx="5611746" cy="82536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           Обучающийся с ОВЗ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4113" y="1257924"/>
            <a:ext cx="38463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Адаптированная основная образовательная программа для обучающихся: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глухих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слабослышащих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слепых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слабовидящих</a:t>
            </a:r>
          </a:p>
          <a:p>
            <a:r>
              <a:rPr lang="ru-RU" sz="1600" dirty="0">
                <a:latin typeface="Times New Roman"/>
                <a:cs typeface="Times New Roman"/>
              </a:rPr>
              <a:t>с</a:t>
            </a:r>
            <a:r>
              <a:rPr lang="ru-RU" sz="1600" dirty="0" smtClean="0">
                <a:latin typeface="Times New Roman"/>
                <a:cs typeface="Times New Roman"/>
              </a:rPr>
              <a:t> тяжелыми нарушениями речи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с нарушениями опорно-двигательного аппарата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с задержкой психического развития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с расстройствами аутистического спектра</a:t>
            </a:r>
          </a:p>
          <a:p>
            <a:r>
              <a:rPr lang="ru-RU" sz="1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с умственной отсталостью</a:t>
            </a:r>
          </a:p>
          <a:p>
            <a:r>
              <a:rPr lang="ru-RU" sz="1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со сложными дефектами</a:t>
            </a:r>
          </a:p>
          <a:p>
            <a:pPr marL="0" indent="0">
              <a:buNone/>
            </a:pPr>
            <a:endParaRPr lang="ru-RU" sz="1600" dirty="0" smtClean="0">
              <a:latin typeface="Times New Roman"/>
              <a:cs typeface="Times New Roman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202783" y="1257924"/>
            <a:ext cx="1" cy="5296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88468" y="2881236"/>
            <a:ext cx="2586076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273-ФЗ, ст.9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содержание образования и условия обучения и воспитания обучающегося с ОВЗ определяются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АООП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а для ребенка-инвалида также в соответствии с ИПРА </a:t>
            </a:r>
            <a:endParaRPr lang="ru-RU" sz="1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Основание: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Заключение ПМПК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(справка МСЭ, ИПРА-для ребенка-инвалида) и заявление в письменной форме родителей (законных представителей)</a:t>
            </a:r>
            <a:endParaRPr lang="ru-RU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79" y="1530574"/>
            <a:ext cx="2214861" cy="2214861"/>
          </a:xfrm>
          <a:prstGeom prst="rect">
            <a:avLst/>
          </a:prstGeom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379" y="1682974"/>
            <a:ext cx="2214861" cy="2214861"/>
          </a:xfrm>
          <a:prstGeom prst="rect">
            <a:avLst/>
          </a:prstGeom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79" y="1835374"/>
            <a:ext cx="2214861" cy="2214861"/>
          </a:xfrm>
          <a:prstGeom prst="rect">
            <a:avLst/>
          </a:prstGeom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179" y="1987774"/>
            <a:ext cx="2214861" cy="2214861"/>
          </a:xfrm>
          <a:prstGeom prst="rect">
            <a:avLst/>
          </a:prstGeom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579" y="2140174"/>
            <a:ext cx="2214861" cy="2214861"/>
          </a:xfrm>
          <a:prstGeom prst="rect">
            <a:avLst/>
          </a:prstGeom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14" y="1076651"/>
            <a:ext cx="1682974" cy="16829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45192" y="1238186"/>
            <a:ext cx="1610229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Организация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пространства</a:t>
            </a:r>
          </a:p>
        </p:txBody>
      </p:sp>
      <p:pic>
        <p:nvPicPr>
          <p:cNvPr id="17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26" y="1918138"/>
            <a:ext cx="748371" cy="7483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1307" y="1989331"/>
            <a:ext cx="1111286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Сроки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освоения</a:t>
            </a:r>
          </a:p>
        </p:txBody>
      </p:sp>
      <p:pic>
        <p:nvPicPr>
          <p:cNvPr id="19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94" y="2666509"/>
            <a:ext cx="667795" cy="6677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60581" y="2852360"/>
            <a:ext cx="93497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Тьютор</a:t>
            </a:r>
          </a:p>
        </p:txBody>
      </p:sp>
      <p:pic>
        <p:nvPicPr>
          <p:cNvPr id="21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94" y="3328401"/>
            <a:ext cx="681729" cy="6817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26069" y="4179278"/>
            <a:ext cx="1644249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Специальные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пособия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21" y="4882932"/>
            <a:ext cx="679662" cy="6796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88481" y="5644151"/>
            <a:ext cx="181910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Программа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коррекционной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работы</a:t>
            </a:r>
          </a:p>
        </p:txBody>
      </p:sp>
      <p:pic>
        <p:nvPicPr>
          <p:cNvPr id="25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90" y="5717226"/>
            <a:ext cx="684846" cy="684846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636409" y="993887"/>
            <a:ext cx="82257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7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16185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Категории обучающихся, имеющих право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создание условий при сдачи ГИА</a:t>
            </a:r>
          </a:p>
        </p:txBody>
      </p:sp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736030"/>
              </p:ext>
            </p:extLst>
          </p:nvPr>
        </p:nvGraphicFramePr>
        <p:xfrm>
          <a:off x="457200" y="1600200"/>
          <a:ext cx="8229600" cy="478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Изображение 4" descr="depositphotos_92259340-stock-photo-reading-a-documen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8" y="2122859"/>
            <a:ext cx="1261943" cy="239609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77558" y="1095974"/>
            <a:ext cx="8183869" cy="30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Изображение 11" descr="logo_pmss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3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7" descr="Инвалид, на дому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4162" r="7483" b="7413"/>
          <a:stretch/>
        </p:blipFill>
        <p:spPr>
          <a:xfrm>
            <a:off x="308426" y="2484312"/>
            <a:ext cx="1490156" cy="2129667"/>
          </a:xfrm>
          <a:prstGeom prst="rect">
            <a:avLst/>
          </a:prstGeom>
        </p:spPr>
      </p:pic>
      <p:pic>
        <p:nvPicPr>
          <p:cNvPr id="2" name="Изображение 1" descr="depositphotos_12189020-stock-photo-3d-white-man-with-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080185"/>
            <a:ext cx="1771649" cy="221456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72349"/>
            <a:ext cx="9005457" cy="579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Участники ГИА (обучающиеся с ОВЗ). </a:t>
            </a:r>
            <a:br>
              <a:rPr lang="ru-RU" sz="2400" b="1" dirty="0" smtClean="0">
                <a:solidFill>
                  <a:srgbClr val="254061"/>
                </a:solidFill>
                <a:latin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Необходимые документы для прохождения ПМПК: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413" y="1483592"/>
            <a:ext cx="2794732" cy="527172"/>
          </a:xfrm>
          <a:prstGeom prst="roundRect">
            <a:avLst>
              <a:gd name="adj" fmla="val 141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Обучающиеся с ОВЗ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6279" y="4266238"/>
            <a:ext cx="1535271" cy="152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52413" y="6084617"/>
            <a:ext cx="87185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* ст.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79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п.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Федерального закона от 29.12.2012 г. № 273-ФЗ «Об образовании в Российской Федерации»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06005" y="1626281"/>
            <a:ext cx="11340" cy="4077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19018" y="2153453"/>
            <a:ext cx="4978484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98"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АООП*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</a:p>
          <a:p>
            <a:pPr lvl="0" defTabSz="914298">
              <a:spcBef>
                <a:spcPts val="600"/>
              </a:spcBef>
              <a:defRPr/>
            </a:pPr>
            <a:endParaRPr lang="ru-RU" sz="2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defTabSz="914298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1600" b="1" dirty="0">
                <a:latin typeface="Times New Roman"/>
                <a:cs typeface="Times New Roman"/>
              </a:rPr>
              <a:t>для глухих, слабослышащих, </a:t>
            </a:r>
            <a:r>
              <a:rPr lang="ru-RU" sz="1600" b="1" dirty="0" smtClean="0">
                <a:latin typeface="Times New Roman"/>
                <a:cs typeface="Times New Roman"/>
              </a:rPr>
              <a:t>позднооглохших</a:t>
            </a:r>
            <a:r>
              <a:rPr lang="ru-RU" sz="1600" b="1" dirty="0">
                <a:latin typeface="Times New Roman"/>
                <a:cs typeface="Times New Roman"/>
              </a:rPr>
              <a:t>;</a:t>
            </a:r>
          </a:p>
          <a:p>
            <a:pPr lvl="0" defTabSz="914298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1600" b="1" dirty="0">
                <a:latin typeface="Times New Roman"/>
                <a:cs typeface="Times New Roman"/>
              </a:rPr>
              <a:t>для слепых, слабовидящих;</a:t>
            </a:r>
          </a:p>
          <a:p>
            <a:pPr lvl="0" defTabSz="914298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1600" b="1" dirty="0">
                <a:latin typeface="Times New Roman"/>
                <a:cs typeface="Times New Roman"/>
              </a:rPr>
              <a:t>с нарушениями опорно-двигательного аппарата;</a:t>
            </a:r>
          </a:p>
          <a:p>
            <a:pPr lvl="0" defTabSz="914298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1600" b="1" dirty="0">
                <a:latin typeface="Times New Roman"/>
                <a:cs typeface="Times New Roman"/>
              </a:rPr>
              <a:t>с тяжелыми нарушениями речи;</a:t>
            </a:r>
          </a:p>
          <a:p>
            <a:pPr lvl="0" defTabSz="914298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1600" b="1" dirty="0">
                <a:latin typeface="Times New Roman"/>
                <a:cs typeface="Times New Roman"/>
              </a:rPr>
              <a:t>с задержкой психического развития;</a:t>
            </a:r>
          </a:p>
          <a:p>
            <a:pPr lvl="0" defTabSz="914298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1600" b="1" dirty="0">
                <a:latin typeface="Times New Roman"/>
                <a:cs typeface="Times New Roman"/>
              </a:rPr>
              <a:t>с расстройствами аутистического спектра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551772" y="1127658"/>
            <a:ext cx="7091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Изображение 11" descr="logo_pmss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97918"/>
            <a:ext cx="1177719" cy="103061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921223" y="1458093"/>
            <a:ext cx="2451128" cy="527172"/>
          </a:xfrm>
          <a:prstGeom prst="roundRect">
            <a:avLst>
              <a:gd name="adj" fmla="val 1416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ВАЖНО 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413" y="2176535"/>
            <a:ext cx="170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/>
                <a:cs typeface="Times New Roman"/>
              </a:rPr>
              <a:t>Заключение ПМПК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7684" y="3743018"/>
            <a:ext cx="170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/>
                <a:cs typeface="Times New Roman"/>
              </a:rPr>
              <a:t>Медицинское заключение</a:t>
            </a:r>
            <a:endParaRPr lang="ru-RU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074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4089</TotalTime>
  <Words>2736</Words>
  <Application>Microsoft Macintosh PowerPoint</Application>
  <PresentationFormat>Экран (4:3)</PresentationFormat>
  <Paragraphs>303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Документ Microsoft Word</vt:lpstr>
      <vt:lpstr>«Особенности определения условий при прохождении ГИА обучающимися с ограниченными возможностями здоровья и инвалидностью» </vt:lpstr>
      <vt:lpstr>Презентация PowerPoint</vt:lpstr>
      <vt:lpstr>Презентация PowerPoint</vt:lpstr>
      <vt:lpstr>Презентация PowerPoint</vt:lpstr>
      <vt:lpstr>Задачи, стоящие перед ПМПК в части ГИА </vt:lpstr>
      <vt:lpstr>Участники ГИА</vt:lpstr>
      <vt:lpstr>            Обучающийся с ОВЗ</vt:lpstr>
      <vt:lpstr>Категории обучающихся, имеющих право  на создание условий при сдачи ГИА</vt:lpstr>
      <vt:lpstr>Участники ГИА (обучающиеся с ОВЗ).  Необходимые документы для прохождения ПМПК:</vt:lpstr>
      <vt:lpstr>Участники ГИА (дети-инвалиды, инвалиды). Необходимые документы для прохождения ПМПК:  </vt:lpstr>
      <vt:lpstr>Презентация PowerPoint</vt:lpstr>
      <vt:lpstr>Условия при сдаче ГИА, которые могут быть обеспечены  ребенку-инвалиду, инвалиду и обучающемуся с ОВЗ</vt:lpstr>
      <vt:lpstr>Создание условий проведения ГИА  обучающимся с ОВЗ, детям-инвалидам, инвалидам </vt:lpstr>
      <vt:lpstr>Условия, которые могут быть обеспечены при проведении ГИА обучающемуся на дому, в медицинских организациях  (кроме обучающихся с ОВЗ и инвалидностью) </vt:lpstr>
      <vt:lpstr>Создание условий проведения ГИА  обучающимся на дому,  в медицинской организации  (кроме обучающихся с ОВЗ и инвалидностью)</vt:lpstr>
      <vt:lpstr>Специальные условия, которые могут быть обеспечены при проведении ГИА обучающемуся с ОВЗ, инвалидностью, обучающемуся на дому, в медицинской организации</vt:lpstr>
      <vt:lpstr>Специальные условия, которые могут быть обеспечены при проведении ГИА обучающемуся с ОВЗ, инвалидностью, обучающемуся на дому, в медицинской организации</vt:lpstr>
      <vt:lpstr>Презентация PowerPoint</vt:lpstr>
      <vt:lpstr>Структура заключения ПМПК о создании  условий при проведении ГИА:</vt:lpstr>
      <vt:lpstr>Структура заключения ПМПК  о создании условий при проведении ГИА:</vt:lpstr>
      <vt:lpstr>Структура заключения ПМПК  о создании условий при проведении ГИА:</vt:lpstr>
      <vt:lpstr>Структура заключения ПМПК  о создании условий при проведении ГИА:</vt:lpstr>
      <vt:lpstr>Структура заключения ПМПК  о создании условий при проведении ГИА:</vt:lpstr>
      <vt:lpstr>Структура заключения ПМПК  о создании условий при проведении ГИА:</vt:lpstr>
      <vt:lpstr>Структура заключения ПМПК  о создании условий при проведении ГИА:</vt:lpstr>
      <vt:lpstr>Структура заключения ПМПК  о создании условий при проведении ГИА:</vt:lpstr>
      <vt:lpstr>Структура заключения ПМПК  о создании условий при проведении ГИА:</vt:lpstr>
      <vt:lpstr>Структура заключения ПМПК  о создании условий при проведении ГИА:</vt:lpstr>
      <vt:lpstr>Структура заключения ПМПК  о создании условий при проведении ГИА:</vt:lpstr>
      <vt:lpstr>Презентация PowerPoint</vt:lpstr>
      <vt:lpstr>Образец заключения ЦПМПК  обучающемуся с ОВЗ (9 класс)</vt:lpstr>
      <vt:lpstr>Образец заключения ЦПМПК  обучающемуся на дому (9 класс)</vt:lpstr>
      <vt:lpstr>Образец заключения ЦПМПК  ребенку-инвалиду, инвалиду (9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93</cp:revision>
  <dcterms:created xsi:type="dcterms:W3CDTF">2021-11-29T09:17:42Z</dcterms:created>
  <dcterms:modified xsi:type="dcterms:W3CDTF">2021-12-22T05:54:07Z</dcterms:modified>
</cp:coreProperties>
</file>